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4"/>
    <p:restoredTop sz="96197"/>
  </p:normalViewPr>
  <p:slideViewPr>
    <p:cSldViewPr snapToGrid="0" snapToObjects="1">
      <p:cViewPr>
        <p:scale>
          <a:sx n="46" d="100"/>
          <a:sy n="46" d="100"/>
        </p:scale>
        <p:origin x="-177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7D4BB-8758-934E-BA61-43C54ACD92B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D02A310D-1AE0-224C-B882-02D0138A49FC}">
      <dgm:prSet phldrT="[Text]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 err="1"/>
            <a:t>Programi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aktivnosti</a:t>
          </a:r>
          <a:endParaRPr lang="en-US" dirty="0"/>
        </a:p>
      </dgm:t>
    </dgm:pt>
    <dgm:pt modelId="{219E6429-4572-AF41-8A89-6982C3E3E3ED}" type="parTrans" cxnId="{0F72F1DA-C6FA-6F49-A7FB-E9CD856C8E71}">
      <dgm:prSet/>
      <dgm:spPr/>
      <dgm:t>
        <a:bodyPr/>
        <a:lstStyle/>
        <a:p>
          <a:endParaRPr lang="en-US"/>
        </a:p>
      </dgm:t>
    </dgm:pt>
    <dgm:pt modelId="{E97597F6-8CD2-664A-87EA-652BC59F82B6}" type="sibTrans" cxnId="{0F72F1DA-C6FA-6F49-A7FB-E9CD856C8E71}">
      <dgm:prSet/>
      <dgm:spPr/>
      <dgm:t>
        <a:bodyPr/>
        <a:lstStyle/>
        <a:p>
          <a:endParaRPr lang="en-US"/>
        </a:p>
      </dgm:t>
    </dgm:pt>
    <dgm:pt modelId="{0C24825E-CCCC-BA4F-BAC2-41BC695413E4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dirty="0" err="1"/>
            <a:t>Podrška</a:t>
          </a:r>
          <a:endParaRPr lang="en-US" dirty="0"/>
        </a:p>
      </dgm:t>
    </dgm:pt>
    <dgm:pt modelId="{484E821A-075F-D44C-97CB-287B2F0DF1DD}" type="parTrans" cxnId="{BD0ABDD4-4C33-F14B-B024-5A29EB400267}">
      <dgm:prSet/>
      <dgm:spPr/>
      <dgm:t>
        <a:bodyPr/>
        <a:lstStyle/>
        <a:p>
          <a:endParaRPr lang="en-US"/>
        </a:p>
      </dgm:t>
    </dgm:pt>
    <dgm:pt modelId="{BD67467B-D458-CA44-AD4A-C7843EA4297C}" type="sibTrans" cxnId="{BD0ABDD4-4C33-F14B-B024-5A29EB400267}">
      <dgm:prSet/>
      <dgm:spPr/>
      <dgm:t>
        <a:bodyPr/>
        <a:lstStyle/>
        <a:p>
          <a:endParaRPr lang="en-US"/>
        </a:p>
      </dgm:t>
    </dgm:pt>
    <dgm:pt modelId="{8016F07B-72B3-DC4A-AA0E-A63DB11369CB}">
      <dgm:prSet phldrT="[Tex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dirty="0" err="1"/>
            <a:t>Kapaciteti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resursi</a:t>
          </a:r>
          <a:endParaRPr lang="en-US" dirty="0"/>
        </a:p>
      </dgm:t>
    </dgm:pt>
    <dgm:pt modelId="{A03D8D99-B1EE-8147-81AA-7275686DB298}" type="parTrans" cxnId="{668E475D-CCD3-3A49-83D2-4ACA456469F4}">
      <dgm:prSet/>
      <dgm:spPr/>
      <dgm:t>
        <a:bodyPr/>
        <a:lstStyle/>
        <a:p>
          <a:endParaRPr lang="en-US"/>
        </a:p>
      </dgm:t>
    </dgm:pt>
    <dgm:pt modelId="{17F2A615-ED92-8A48-AD11-3FDE6062DDAF}" type="sibTrans" cxnId="{668E475D-CCD3-3A49-83D2-4ACA456469F4}">
      <dgm:prSet/>
      <dgm:spPr/>
      <dgm:t>
        <a:bodyPr/>
        <a:lstStyle/>
        <a:p>
          <a:endParaRPr lang="en-US"/>
        </a:p>
      </dgm:t>
    </dgm:pt>
    <dgm:pt modelId="{1D6B176A-133E-964A-8912-7DD187DC54FB}" type="pres">
      <dgm:prSet presAssocID="{6AA7D4BB-8758-934E-BA61-43C54ACD92B9}" presName="compositeShape" presStyleCnt="0">
        <dgm:presLayoutVars>
          <dgm:chMax val="7"/>
          <dgm:dir/>
          <dgm:resizeHandles val="exact"/>
        </dgm:presLayoutVars>
      </dgm:prSet>
      <dgm:spPr/>
    </dgm:pt>
    <dgm:pt modelId="{5A2C5700-26EC-244C-90F5-3F7F3307BCBF}" type="pres">
      <dgm:prSet presAssocID="{D02A310D-1AE0-224C-B882-02D0138A49FC}" presName="circ1" presStyleLbl="vennNode1" presStyleIdx="0" presStyleCnt="3"/>
      <dgm:spPr/>
      <dgm:t>
        <a:bodyPr/>
        <a:lstStyle/>
        <a:p>
          <a:endParaRPr lang="en-US"/>
        </a:p>
      </dgm:t>
    </dgm:pt>
    <dgm:pt modelId="{40A70915-55D2-CA47-9E88-75012BEAE162}" type="pres">
      <dgm:prSet presAssocID="{D02A310D-1AE0-224C-B882-02D0138A49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FF4C0-16CD-B747-8144-CC6798A29B60}" type="pres">
      <dgm:prSet presAssocID="{0C24825E-CCCC-BA4F-BAC2-41BC695413E4}" presName="circ2" presStyleLbl="vennNode1" presStyleIdx="1" presStyleCnt="3"/>
      <dgm:spPr/>
      <dgm:t>
        <a:bodyPr/>
        <a:lstStyle/>
        <a:p>
          <a:endParaRPr lang="en-US"/>
        </a:p>
      </dgm:t>
    </dgm:pt>
    <dgm:pt modelId="{AC9E79B5-0812-AF45-B30D-662274E1ACF2}" type="pres">
      <dgm:prSet presAssocID="{0C24825E-CCCC-BA4F-BAC2-41BC695413E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841BB-CBA8-6A4D-8885-2A6CCA25ADEE}" type="pres">
      <dgm:prSet presAssocID="{8016F07B-72B3-DC4A-AA0E-A63DB11369CB}" presName="circ3" presStyleLbl="vennNode1" presStyleIdx="2" presStyleCnt="3"/>
      <dgm:spPr/>
      <dgm:t>
        <a:bodyPr/>
        <a:lstStyle/>
        <a:p>
          <a:endParaRPr lang="en-US"/>
        </a:p>
      </dgm:t>
    </dgm:pt>
    <dgm:pt modelId="{770F40A3-4388-9A40-B0E0-F0E394BEB7B9}" type="pres">
      <dgm:prSet presAssocID="{8016F07B-72B3-DC4A-AA0E-A63DB11369C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06B6A-B445-A54E-BE71-2C4B3C92D7C5}" type="presOf" srcId="{D02A310D-1AE0-224C-B882-02D0138A49FC}" destId="{40A70915-55D2-CA47-9E88-75012BEAE162}" srcOrd="1" destOrd="0" presId="urn:microsoft.com/office/officeart/2005/8/layout/venn1"/>
    <dgm:cxn modelId="{D1D463DC-26C9-3048-9218-214D079CC41A}" type="presOf" srcId="{8016F07B-72B3-DC4A-AA0E-A63DB11369CB}" destId="{7E5841BB-CBA8-6A4D-8885-2A6CCA25ADEE}" srcOrd="0" destOrd="0" presId="urn:microsoft.com/office/officeart/2005/8/layout/venn1"/>
    <dgm:cxn modelId="{BB3A000E-5DD0-7D48-BFE1-C6E5F6F21EA9}" type="presOf" srcId="{6AA7D4BB-8758-934E-BA61-43C54ACD92B9}" destId="{1D6B176A-133E-964A-8912-7DD187DC54FB}" srcOrd="0" destOrd="0" presId="urn:microsoft.com/office/officeart/2005/8/layout/venn1"/>
    <dgm:cxn modelId="{0F72F1DA-C6FA-6F49-A7FB-E9CD856C8E71}" srcId="{6AA7D4BB-8758-934E-BA61-43C54ACD92B9}" destId="{D02A310D-1AE0-224C-B882-02D0138A49FC}" srcOrd="0" destOrd="0" parTransId="{219E6429-4572-AF41-8A89-6982C3E3E3ED}" sibTransId="{E97597F6-8CD2-664A-87EA-652BC59F82B6}"/>
    <dgm:cxn modelId="{2AAD4254-194B-0546-824A-645601F765F2}" type="presOf" srcId="{D02A310D-1AE0-224C-B882-02D0138A49FC}" destId="{5A2C5700-26EC-244C-90F5-3F7F3307BCBF}" srcOrd="0" destOrd="0" presId="urn:microsoft.com/office/officeart/2005/8/layout/venn1"/>
    <dgm:cxn modelId="{D46F5FEC-7D87-2840-9E33-DF37A7ED46E1}" type="presOf" srcId="{8016F07B-72B3-DC4A-AA0E-A63DB11369CB}" destId="{770F40A3-4388-9A40-B0E0-F0E394BEB7B9}" srcOrd="1" destOrd="0" presId="urn:microsoft.com/office/officeart/2005/8/layout/venn1"/>
    <dgm:cxn modelId="{BD0ABDD4-4C33-F14B-B024-5A29EB400267}" srcId="{6AA7D4BB-8758-934E-BA61-43C54ACD92B9}" destId="{0C24825E-CCCC-BA4F-BAC2-41BC695413E4}" srcOrd="1" destOrd="0" parTransId="{484E821A-075F-D44C-97CB-287B2F0DF1DD}" sibTransId="{BD67467B-D458-CA44-AD4A-C7843EA4297C}"/>
    <dgm:cxn modelId="{668E475D-CCD3-3A49-83D2-4ACA456469F4}" srcId="{6AA7D4BB-8758-934E-BA61-43C54ACD92B9}" destId="{8016F07B-72B3-DC4A-AA0E-A63DB11369CB}" srcOrd="2" destOrd="0" parTransId="{A03D8D99-B1EE-8147-81AA-7275686DB298}" sibTransId="{17F2A615-ED92-8A48-AD11-3FDE6062DDAF}"/>
    <dgm:cxn modelId="{D9B2E4AC-A476-0643-AC6A-431E8B43307A}" type="presOf" srcId="{0C24825E-CCCC-BA4F-BAC2-41BC695413E4}" destId="{CDAFF4C0-16CD-B747-8144-CC6798A29B60}" srcOrd="0" destOrd="0" presId="urn:microsoft.com/office/officeart/2005/8/layout/venn1"/>
    <dgm:cxn modelId="{A163CEEB-C9EE-C84C-809E-C1B63AB8249A}" type="presOf" srcId="{0C24825E-CCCC-BA4F-BAC2-41BC695413E4}" destId="{AC9E79B5-0812-AF45-B30D-662274E1ACF2}" srcOrd="1" destOrd="0" presId="urn:microsoft.com/office/officeart/2005/8/layout/venn1"/>
    <dgm:cxn modelId="{D91F9FF7-CA26-DF49-A508-1504B2EF68CA}" type="presParOf" srcId="{1D6B176A-133E-964A-8912-7DD187DC54FB}" destId="{5A2C5700-26EC-244C-90F5-3F7F3307BCBF}" srcOrd="0" destOrd="0" presId="urn:microsoft.com/office/officeart/2005/8/layout/venn1"/>
    <dgm:cxn modelId="{C6631EBE-4166-B24B-ABD4-D75006E88CEE}" type="presParOf" srcId="{1D6B176A-133E-964A-8912-7DD187DC54FB}" destId="{40A70915-55D2-CA47-9E88-75012BEAE162}" srcOrd="1" destOrd="0" presId="urn:microsoft.com/office/officeart/2005/8/layout/venn1"/>
    <dgm:cxn modelId="{20D16F15-C1D4-714D-875B-29CC9F7E793F}" type="presParOf" srcId="{1D6B176A-133E-964A-8912-7DD187DC54FB}" destId="{CDAFF4C0-16CD-B747-8144-CC6798A29B60}" srcOrd="2" destOrd="0" presId="urn:microsoft.com/office/officeart/2005/8/layout/venn1"/>
    <dgm:cxn modelId="{39DB145B-CAE9-654C-810D-8D1F556E0109}" type="presParOf" srcId="{1D6B176A-133E-964A-8912-7DD187DC54FB}" destId="{AC9E79B5-0812-AF45-B30D-662274E1ACF2}" srcOrd="3" destOrd="0" presId="urn:microsoft.com/office/officeart/2005/8/layout/venn1"/>
    <dgm:cxn modelId="{2FF3A626-3335-D74C-8309-437DB37107D6}" type="presParOf" srcId="{1D6B176A-133E-964A-8912-7DD187DC54FB}" destId="{7E5841BB-CBA8-6A4D-8885-2A6CCA25ADEE}" srcOrd="4" destOrd="0" presId="urn:microsoft.com/office/officeart/2005/8/layout/venn1"/>
    <dgm:cxn modelId="{7393616E-D0CB-234B-8F5A-BB761B074CE7}" type="presParOf" srcId="{1D6B176A-133E-964A-8912-7DD187DC54FB}" destId="{770F40A3-4388-9A40-B0E0-F0E394BEB7B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C3F5B-0096-4477-8423-D974CB29753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B6D17D-60AA-4CE9-973A-451EAE293114}">
      <dgm:prSet/>
      <dgm:spPr/>
      <dgm:t>
        <a:bodyPr/>
        <a:lstStyle/>
        <a:p>
          <a:r>
            <a:rPr lang="sr-Latn-RS" b="1"/>
            <a:t>ljudi </a:t>
          </a:r>
          <a:r>
            <a:rPr lang="sr-Latn-RS"/>
            <a:t>(uključujući informacije i znanje), </a:t>
          </a:r>
          <a:endParaRPr lang="en-US"/>
        </a:p>
      </dgm:t>
    </dgm:pt>
    <dgm:pt modelId="{54946D25-0D77-4CA2-ABCD-BE8D20DE7E7A}" type="parTrans" cxnId="{7C94060E-8225-42B4-9869-6C79CB923E21}">
      <dgm:prSet/>
      <dgm:spPr/>
      <dgm:t>
        <a:bodyPr/>
        <a:lstStyle/>
        <a:p>
          <a:endParaRPr lang="en-US"/>
        </a:p>
      </dgm:t>
    </dgm:pt>
    <dgm:pt modelId="{1E563C4F-1445-4F7D-B26B-78E3C4FD70E3}" type="sibTrans" cxnId="{7C94060E-8225-42B4-9869-6C79CB923E21}">
      <dgm:prSet/>
      <dgm:spPr/>
      <dgm:t>
        <a:bodyPr/>
        <a:lstStyle/>
        <a:p>
          <a:endParaRPr lang="en-US"/>
        </a:p>
      </dgm:t>
    </dgm:pt>
    <dgm:pt modelId="{8C3F8A0C-BFDB-42D2-BE00-649330BDDD93}">
      <dgm:prSet/>
      <dgm:spPr/>
      <dgm:t>
        <a:bodyPr/>
        <a:lstStyle/>
        <a:p>
          <a:r>
            <a:rPr lang="en-US" b="1"/>
            <a:t>infrastruktura</a:t>
          </a:r>
          <a:r>
            <a:rPr lang="en-US"/>
            <a:t> (stare zgrade i slicno), </a:t>
          </a:r>
        </a:p>
      </dgm:t>
    </dgm:pt>
    <dgm:pt modelId="{DC04B3BA-6382-4117-A28F-E44B700F9DB9}" type="parTrans" cxnId="{670E8C45-DB5E-4478-88FA-11A11105329C}">
      <dgm:prSet/>
      <dgm:spPr/>
      <dgm:t>
        <a:bodyPr/>
        <a:lstStyle/>
        <a:p>
          <a:endParaRPr lang="en-US"/>
        </a:p>
      </dgm:t>
    </dgm:pt>
    <dgm:pt modelId="{16509F98-A687-47FD-87F9-D7B9393AAE55}" type="sibTrans" cxnId="{670E8C45-DB5E-4478-88FA-11A11105329C}">
      <dgm:prSet/>
      <dgm:spPr/>
      <dgm:t>
        <a:bodyPr/>
        <a:lstStyle/>
        <a:p>
          <a:endParaRPr lang="en-US"/>
        </a:p>
      </dgm:t>
    </dgm:pt>
    <dgm:pt modelId="{C340EF86-2D28-4FD2-AA80-05A93F3954DF}">
      <dgm:prSet/>
      <dgm:spPr/>
      <dgm:t>
        <a:bodyPr/>
        <a:lstStyle/>
        <a:p>
          <a:r>
            <a:rPr lang="en-US" b="1"/>
            <a:t>prirodni resursi</a:t>
          </a:r>
          <a:r>
            <a:rPr lang="en-US"/>
            <a:t> </a:t>
          </a:r>
        </a:p>
      </dgm:t>
    </dgm:pt>
    <dgm:pt modelId="{8820CF7D-95C4-4555-A20F-A83FF2A7E14C}" type="parTrans" cxnId="{0E766247-FC2C-4C41-93CE-07EA5F42DF4A}">
      <dgm:prSet/>
      <dgm:spPr/>
      <dgm:t>
        <a:bodyPr/>
        <a:lstStyle/>
        <a:p>
          <a:endParaRPr lang="en-US"/>
        </a:p>
      </dgm:t>
    </dgm:pt>
    <dgm:pt modelId="{1AC8C21E-DD06-4A74-9228-D0C485AB6519}" type="sibTrans" cxnId="{0E766247-FC2C-4C41-93CE-07EA5F42DF4A}">
      <dgm:prSet/>
      <dgm:spPr/>
      <dgm:t>
        <a:bodyPr/>
        <a:lstStyle/>
        <a:p>
          <a:endParaRPr lang="en-US"/>
        </a:p>
      </dgm:t>
    </dgm:pt>
    <dgm:pt modelId="{43B1C857-6E0D-4837-9153-12D572AF45F9}">
      <dgm:prSet/>
      <dgm:spPr/>
      <dgm:t>
        <a:bodyPr/>
        <a:lstStyle/>
        <a:p>
          <a:r>
            <a:rPr lang="en-US" b="1"/>
            <a:t>kulturna baština </a:t>
          </a:r>
          <a:r>
            <a:rPr lang="en-US"/>
            <a:t>(materijalna i nematerijalna kulturna baština)</a:t>
          </a:r>
        </a:p>
      </dgm:t>
    </dgm:pt>
    <dgm:pt modelId="{EA8837CA-A8DC-4D3E-8EE9-4289FAF462B1}" type="parTrans" cxnId="{2D2CFE44-70A9-44E7-A2D5-CDE6B7F5A81B}">
      <dgm:prSet/>
      <dgm:spPr/>
      <dgm:t>
        <a:bodyPr/>
        <a:lstStyle/>
        <a:p>
          <a:endParaRPr lang="en-US"/>
        </a:p>
      </dgm:t>
    </dgm:pt>
    <dgm:pt modelId="{FCCE2AAE-C716-400B-B1A6-0C92EE79F19F}" type="sibTrans" cxnId="{2D2CFE44-70A9-44E7-A2D5-CDE6B7F5A81B}">
      <dgm:prSet/>
      <dgm:spPr/>
      <dgm:t>
        <a:bodyPr/>
        <a:lstStyle/>
        <a:p>
          <a:endParaRPr lang="en-US"/>
        </a:p>
      </dgm:t>
    </dgm:pt>
    <dgm:pt modelId="{4DB2C024-CC05-AB48-B10F-6C4B2F16CE20}" type="pres">
      <dgm:prSet presAssocID="{906C3F5B-0096-4477-8423-D974CB2975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868072-5BC0-5048-9785-9E12528E3C27}" type="pres">
      <dgm:prSet presAssocID="{98B6D17D-60AA-4CE9-973A-451EAE29311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25359-9479-CB46-878C-C92ABF2F4A37}" type="pres">
      <dgm:prSet presAssocID="{1E563C4F-1445-4F7D-B26B-78E3C4FD70E3}" presName="spacer" presStyleCnt="0"/>
      <dgm:spPr/>
    </dgm:pt>
    <dgm:pt modelId="{09063741-88EE-4545-9FA9-F6AB14D2F727}" type="pres">
      <dgm:prSet presAssocID="{8C3F8A0C-BFDB-42D2-BE00-649330BDDD9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A9420-CF03-9A45-B6D5-577B8D79F8EF}" type="pres">
      <dgm:prSet presAssocID="{16509F98-A687-47FD-87F9-D7B9393AAE55}" presName="spacer" presStyleCnt="0"/>
      <dgm:spPr/>
    </dgm:pt>
    <dgm:pt modelId="{E91BE450-E080-E248-80DB-0583F9444D9B}" type="pres">
      <dgm:prSet presAssocID="{C340EF86-2D28-4FD2-AA80-05A93F3954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E8783-99C4-4847-AC9F-45312EFD340A}" type="pres">
      <dgm:prSet presAssocID="{1AC8C21E-DD06-4A74-9228-D0C485AB6519}" presName="spacer" presStyleCnt="0"/>
      <dgm:spPr/>
    </dgm:pt>
    <dgm:pt modelId="{216250A0-DC76-1A48-A7B4-F8A728B2DD89}" type="pres">
      <dgm:prSet presAssocID="{43B1C857-6E0D-4837-9153-12D572AF45F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0E8C45-DB5E-4478-88FA-11A11105329C}" srcId="{906C3F5B-0096-4477-8423-D974CB29753E}" destId="{8C3F8A0C-BFDB-42D2-BE00-649330BDDD93}" srcOrd="1" destOrd="0" parTransId="{DC04B3BA-6382-4117-A28F-E44B700F9DB9}" sibTransId="{16509F98-A687-47FD-87F9-D7B9393AAE55}"/>
    <dgm:cxn modelId="{C4B0B8DA-8299-DA49-A12B-A4EC9B140BA6}" type="presOf" srcId="{8C3F8A0C-BFDB-42D2-BE00-649330BDDD93}" destId="{09063741-88EE-4545-9FA9-F6AB14D2F727}" srcOrd="0" destOrd="0" presId="urn:microsoft.com/office/officeart/2005/8/layout/vList2"/>
    <dgm:cxn modelId="{C1BFD947-535C-D24B-B322-3D7F7DD97EBC}" type="presOf" srcId="{43B1C857-6E0D-4837-9153-12D572AF45F9}" destId="{216250A0-DC76-1A48-A7B4-F8A728B2DD89}" srcOrd="0" destOrd="0" presId="urn:microsoft.com/office/officeart/2005/8/layout/vList2"/>
    <dgm:cxn modelId="{0E766247-FC2C-4C41-93CE-07EA5F42DF4A}" srcId="{906C3F5B-0096-4477-8423-D974CB29753E}" destId="{C340EF86-2D28-4FD2-AA80-05A93F3954DF}" srcOrd="2" destOrd="0" parTransId="{8820CF7D-95C4-4555-A20F-A83FF2A7E14C}" sibTransId="{1AC8C21E-DD06-4A74-9228-D0C485AB6519}"/>
    <dgm:cxn modelId="{2D2CFE44-70A9-44E7-A2D5-CDE6B7F5A81B}" srcId="{906C3F5B-0096-4477-8423-D974CB29753E}" destId="{43B1C857-6E0D-4837-9153-12D572AF45F9}" srcOrd="3" destOrd="0" parTransId="{EA8837CA-A8DC-4D3E-8EE9-4289FAF462B1}" sibTransId="{FCCE2AAE-C716-400B-B1A6-0C92EE79F19F}"/>
    <dgm:cxn modelId="{7C94060E-8225-42B4-9869-6C79CB923E21}" srcId="{906C3F5B-0096-4477-8423-D974CB29753E}" destId="{98B6D17D-60AA-4CE9-973A-451EAE293114}" srcOrd="0" destOrd="0" parTransId="{54946D25-0D77-4CA2-ABCD-BE8D20DE7E7A}" sibTransId="{1E563C4F-1445-4F7D-B26B-78E3C4FD70E3}"/>
    <dgm:cxn modelId="{B2A611E2-9A79-594D-929B-B8DC05ED7D9E}" type="presOf" srcId="{C340EF86-2D28-4FD2-AA80-05A93F3954DF}" destId="{E91BE450-E080-E248-80DB-0583F9444D9B}" srcOrd="0" destOrd="0" presId="urn:microsoft.com/office/officeart/2005/8/layout/vList2"/>
    <dgm:cxn modelId="{28C14ACC-9D1F-D84A-AE1C-E8DBAA301E62}" type="presOf" srcId="{98B6D17D-60AA-4CE9-973A-451EAE293114}" destId="{E8868072-5BC0-5048-9785-9E12528E3C27}" srcOrd="0" destOrd="0" presId="urn:microsoft.com/office/officeart/2005/8/layout/vList2"/>
    <dgm:cxn modelId="{49596956-85EA-0B47-931C-5E62512C1FCD}" type="presOf" srcId="{906C3F5B-0096-4477-8423-D974CB29753E}" destId="{4DB2C024-CC05-AB48-B10F-6C4B2F16CE20}" srcOrd="0" destOrd="0" presId="urn:microsoft.com/office/officeart/2005/8/layout/vList2"/>
    <dgm:cxn modelId="{4820AD9F-71F9-D444-8BE1-88B505224489}" type="presParOf" srcId="{4DB2C024-CC05-AB48-B10F-6C4B2F16CE20}" destId="{E8868072-5BC0-5048-9785-9E12528E3C27}" srcOrd="0" destOrd="0" presId="urn:microsoft.com/office/officeart/2005/8/layout/vList2"/>
    <dgm:cxn modelId="{D69F9ECF-BF9D-6F4B-A252-8F1A23E8AD3C}" type="presParOf" srcId="{4DB2C024-CC05-AB48-B10F-6C4B2F16CE20}" destId="{27225359-9479-CB46-878C-C92ABF2F4A37}" srcOrd="1" destOrd="0" presId="urn:microsoft.com/office/officeart/2005/8/layout/vList2"/>
    <dgm:cxn modelId="{268F9EF3-E246-9B49-ADC4-527944689E67}" type="presParOf" srcId="{4DB2C024-CC05-AB48-B10F-6C4B2F16CE20}" destId="{09063741-88EE-4545-9FA9-F6AB14D2F727}" srcOrd="2" destOrd="0" presId="urn:microsoft.com/office/officeart/2005/8/layout/vList2"/>
    <dgm:cxn modelId="{9F864134-DC43-474B-B3DD-E3F3875BD6CE}" type="presParOf" srcId="{4DB2C024-CC05-AB48-B10F-6C4B2F16CE20}" destId="{E24A9420-CF03-9A45-B6D5-577B8D79F8EF}" srcOrd="3" destOrd="0" presId="urn:microsoft.com/office/officeart/2005/8/layout/vList2"/>
    <dgm:cxn modelId="{751F07F4-165A-AD42-A86E-AB1E287AC26F}" type="presParOf" srcId="{4DB2C024-CC05-AB48-B10F-6C4B2F16CE20}" destId="{E91BE450-E080-E248-80DB-0583F9444D9B}" srcOrd="4" destOrd="0" presId="urn:microsoft.com/office/officeart/2005/8/layout/vList2"/>
    <dgm:cxn modelId="{287F07BC-FC8A-5141-A438-10A0BE4377C7}" type="presParOf" srcId="{4DB2C024-CC05-AB48-B10F-6C4B2F16CE20}" destId="{C5FE8783-99C4-4847-AC9F-45312EFD340A}" srcOrd="5" destOrd="0" presId="urn:microsoft.com/office/officeart/2005/8/layout/vList2"/>
    <dgm:cxn modelId="{B417645F-DC4D-DD45-A956-3C015B5B8076}" type="presParOf" srcId="{4DB2C024-CC05-AB48-B10F-6C4B2F16CE20}" destId="{216250A0-DC76-1A48-A7B4-F8A728B2DD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39362-BA75-4B4A-B91C-8C4763F315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5843F4F-9E65-4A6C-88CB-D3877B387E19}">
      <dgm:prSet/>
      <dgm:spPr/>
      <dgm:t>
        <a:bodyPr/>
        <a:lstStyle/>
        <a:p>
          <a:r>
            <a:rPr lang="sr-Latn-RS" dirty="0"/>
            <a:t>Ne radimo na poboljšanju imidža civilnog društva, </a:t>
          </a:r>
          <a:endParaRPr lang="en-US" dirty="0"/>
        </a:p>
      </dgm:t>
    </dgm:pt>
    <dgm:pt modelId="{B571C31E-06BE-4F54-A141-8D1B2BF13FB5}" type="parTrans" cxnId="{9A5DC757-A8AF-41CD-94AE-1DFEFC0E8AD0}">
      <dgm:prSet/>
      <dgm:spPr/>
      <dgm:t>
        <a:bodyPr/>
        <a:lstStyle/>
        <a:p>
          <a:endParaRPr lang="en-US"/>
        </a:p>
      </dgm:t>
    </dgm:pt>
    <dgm:pt modelId="{662A62A3-1408-47E6-993B-5AAF26977529}" type="sibTrans" cxnId="{9A5DC757-A8AF-41CD-94AE-1DFEFC0E8AD0}">
      <dgm:prSet/>
      <dgm:spPr/>
      <dgm:t>
        <a:bodyPr/>
        <a:lstStyle/>
        <a:p>
          <a:endParaRPr lang="en-US"/>
        </a:p>
      </dgm:t>
    </dgm:pt>
    <dgm:pt modelId="{B2709DF9-97F1-4080-BFE7-8904E9AB8F8C}">
      <dgm:prSet/>
      <dgm:spPr/>
      <dgm:t>
        <a:bodyPr/>
        <a:lstStyle/>
        <a:p>
          <a:r>
            <a:rPr lang="sr-Latn-RS"/>
            <a:t>Cilj nam je da podržimo da civilno društvo postane snažnije i uticajnije na promene, otvoreno za rad </a:t>
          </a:r>
          <a:r>
            <a:rPr lang="sr-Latn-RS" b="1"/>
            <a:t>sa građanima, a ne samo za građane</a:t>
          </a:r>
          <a:endParaRPr lang="en-US"/>
        </a:p>
      </dgm:t>
    </dgm:pt>
    <dgm:pt modelId="{5C15E3F9-6349-44F5-916B-03CA070A5237}" type="parTrans" cxnId="{3E5D5034-5887-4EAD-BA5A-449FF15D9E29}">
      <dgm:prSet/>
      <dgm:spPr/>
      <dgm:t>
        <a:bodyPr/>
        <a:lstStyle/>
        <a:p>
          <a:endParaRPr lang="en-US"/>
        </a:p>
      </dgm:t>
    </dgm:pt>
    <dgm:pt modelId="{3A81D441-6497-4893-8383-FE9C6F19A728}" type="sibTrans" cxnId="{3E5D5034-5887-4EAD-BA5A-449FF15D9E29}">
      <dgm:prSet/>
      <dgm:spPr/>
      <dgm:t>
        <a:bodyPr/>
        <a:lstStyle/>
        <a:p>
          <a:endParaRPr lang="en-US"/>
        </a:p>
      </dgm:t>
    </dgm:pt>
    <dgm:pt modelId="{A1B6ABDE-2F7B-D04A-ACB7-B116287A5B50}" type="pres">
      <dgm:prSet presAssocID="{68939362-BA75-4B4A-B91C-8C4763F315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AAC01-3C7E-414E-9C92-8697F3363C63}" type="pres">
      <dgm:prSet presAssocID="{F5843F4F-9E65-4A6C-88CB-D3877B387E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3C840-9F7B-FC43-BD74-60403DD303F9}" type="pres">
      <dgm:prSet presAssocID="{662A62A3-1408-47E6-993B-5AAF26977529}" presName="spacer" presStyleCnt="0"/>
      <dgm:spPr/>
    </dgm:pt>
    <dgm:pt modelId="{3AE81E88-E8A4-084D-8748-859E3CB810D7}" type="pres">
      <dgm:prSet presAssocID="{B2709DF9-97F1-4080-BFE7-8904E9AB8F8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D8CC67-E8AF-5449-A592-D4CD5810DFBF}" type="presOf" srcId="{68939362-BA75-4B4A-B91C-8C4763F315C3}" destId="{A1B6ABDE-2F7B-D04A-ACB7-B116287A5B50}" srcOrd="0" destOrd="0" presId="urn:microsoft.com/office/officeart/2005/8/layout/vList2"/>
    <dgm:cxn modelId="{3E5D5034-5887-4EAD-BA5A-449FF15D9E29}" srcId="{68939362-BA75-4B4A-B91C-8C4763F315C3}" destId="{B2709DF9-97F1-4080-BFE7-8904E9AB8F8C}" srcOrd="1" destOrd="0" parTransId="{5C15E3F9-6349-44F5-916B-03CA070A5237}" sibTransId="{3A81D441-6497-4893-8383-FE9C6F19A728}"/>
    <dgm:cxn modelId="{9A5DC757-A8AF-41CD-94AE-1DFEFC0E8AD0}" srcId="{68939362-BA75-4B4A-B91C-8C4763F315C3}" destId="{F5843F4F-9E65-4A6C-88CB-D3877B387E19}" srcOrd="0" destOrd="0" parTransId="{B571C31E-06BE-4F54-A141-8D1B2BF13FB5}" sibTransId="{662A62A3-1408-47E6-993B-5AAF26977529}"/>
    <dgm:cxn modelId="{ADA1DF13-2F30-CB4D-9C1F-79CFC4D9B1A1}" type="presOf" srcId="{B2709DF9-97F1-4080-BFE7-8904E9AB8F8C}" destId="{3AE81E88-E8A4-084D-8748-859E3CB810D7}" srcOrd="0" destOrd="0" presId="urn:microsoft.com/office/officeart/2005/8/layout/vList2"/>
    <dgm:cxn modelId="{EAEBA7FB-6065-B545-B104-3DD2F1CAE032}" type="presOf" srcId="{F5843F4F-9E65-4A6C-88CB-D3877B387E19}" destId="{C41AAC01-3C7E-414E-9C92-8697F3363C63}" srcOrd="0" destOrd="0" presId="urn:microsoft.com/office/officeart/2005/8/layout/vList2"/>
    <dgm:cxn modelId="{6E55592D-B415-0A45-B085-4A4F3296EC64}" type="presParOf" srcId="{A1B6ABDE-2F7B-D04A-ACB7-B116287A5B50}" destId="{C41AAC01-3C7E-414E-9C92-8697F3363C63}" srcOrd="0" destOrd="0" presId="urn:microsoft.com/office/officeart/2005/8/layout/vList2"/>
    <dgm:cxn modelId="{CEAD4778-D175-244D-A175-1FA60F9F9609}" type="presParOf" srcId="{A1B6ABDE-2F7B-D04A-ACB7-B116287A5B50}" destId="{EA63C840-9F7B-FC43-BD74-60403DD303F9}" srcOrd="1" destOrd="0" presId="urn:microsoft.com/office/officeart/2005/8/layout/vList2"/>
    <dgm:cxn modelId="{79AE5CBD-B8B0-324E-905A-BEDF27290961}" type="presParOf" srcId="{A1B6ABDE-2F7B-D04A-ACB7-B116287A5B50}" destId="{3AE81E88-E8A4-084D-8748-859E3CB810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A9AAA4-25FA-41AD-A421-AA26D9D9797E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F6A82C-6C47-4F6A-ACED-E0F2048DEC55}">
      <dgm:prSet phldrT="[Text]"/>
      <dgm:spPr/>
      <dgm:t>
        <a:bodyPr/>
        <a:lstStyle/>
        <a:p>
          <a:r>
            <a:rPr lang="sr-Latn-RS" b="1" i="1" u="sng" dirty="0" smtClean="0"/>
            <a:t>Slanje projektne ideje</a:t>
          </a:r>
          <a:endParaRPr lang="en-US" dirty="0"/>
        </a:p>
      </dgm:t>
    </dgm:pt>
    <dgm:pt modelId="{1F7B749B-8BA3-4421-BC9C-12A5B2EB2D72}" type="parTrans" cxnId="{852571E2-B366-427E-9203-690CE14D1541}">
      <dgm:prSet/>
      <dgm:spPr/>
      <dgm:t>
        <a:bodyPr/>
        <a:lstStyle/>
        <a:p>
          <a:endParaRPr lang="en-US"/>
        </a:p>
      </dgm:t>
    </dgm:pt>
    <dgm:pt modelId="{B4DB53C7-F672-480A-8B48-875D323226B5}" type="sibTrans" cxnId="{852571E2-B366-427E-9203-690CE14D1541}">
      <dgm:prSet/>
      <dgm:spPr/>
      <dgm:t>
        <a:bodyPr/>
        <a:lstStyle/>
        <a:p>
          <a:endParaRPr lang="en-US"/>
        </a:p>
      </dgm:t>
    </dgm:pt>
    <dgm:pt modelId="{945B10C3-C0B8-4C37-9245-0192A8F2014C}">
      <dgm:prSet phldrT="[Text]" custT="1"/>
      <dgm:spPr/>
      <dgm:t>
        <a:bodyPr/>
        <a:lstStyle/>
        <a:p>
          <a:r>
            <a:rPr lang="en-US" sz="1800" dirty="0" err="1" smtClean="0"/>
            <a:t>Aplikanti</a:t>
          </a:r>
          <a:r>
            <a:rPr lang="en-US" sz="1800" b="1" i="1" dirty="0" smtClean="0"/>
            <a:t> </a:t>
          </a:r>
          <a:r>
            <a:rPr lang="en-US" sz="1800" dirty="0" err="1" smtClean="0"/>
            <a:t>treba</a:t>
          </a:r>
          <a:r>
            <a:rPr lang="en-US" sz="1800" dirty="0" smtClean="0"/>
            <a:t> da </a:t>
          </a:r>
          <a:r>
            <a:rPr lang="en-US" sz="1800" dirty="0" err="1" smtClean="0"/>
            <a:t>pošalju</a:t>
          </a:r>
          <a:r>
            <a:rPr lang="en-US" sz="1800" dirty="0" smtClean="0"/>
            <a:t> </a:t>
          </a:r>
          <a:r>
            <a:rPr lang="en-US" sz="1800" dirty="0" err="1" smtClean="0"/>
            <a:t>svoju</a:t>
          </a:r>
          <a:r>
            <a:rPr lang="en-US" sz="1800" dirty="0" smtClean="0"/>
            <a:t> </a:t>
          </a:r>
          <a:r>
            <a:rPr lang="en-US" sz="1800" dirty="0" err="1" smtClean="0"/>
            <a:t>projektnu</a:t>
          </a:r>
          <a:r>
            <a:rPr lang="en-US" sz="1800" dirty="0" smtClean="0"/>
            <a:t> </a:t>
          </a:r>
          <a:r>
            <a:rPr lang="en-US" sz="1800" dirty="0" err="1" smtClean="0"/>
            <a:t>ideju</a:t>
          </a:r>
          <a:r>
            <a:rPr lang="en-US" sz="1800" dirty="0" smtClean="0"/>
            <a:t> </a:t>
          </a:r>
          <a:r>
            <a:rPr lang="en-US" sz="1800" dirty="0" err="1" smtClean="0"/>
            <a:t>najkasnije</a:t>
          </a:r>
          <a:r>
            <a:rPr lang="en-US" sz="1800" dirty="0" smtClean="0"/>
            <a:t> do 30.juna 2021. </a:t>
          </a:r>
          <a:r>
            <a:rPr lang="en-US" sz="1800" dirty="0" err="1" smtClean="0"/>
            <a:t>godine</a:t>
          </a:r>
          <a:endParaRPr lang="en-US" sz="1800" dirty="0"/>
        </a:p>
      </dgm:t>
    </dgm:pt>
    <dgm:pt modelId="{1B7AB128-952C-4889-BF9D-7B5E051AE167}" type="parTrans" cxnId="{B35D9385-12E5-4FF8-9C62-12CBA97D5FDE}">
      <dgm:prSet/>
      <dgm:spPr/>
      <dgm:t>
        <a:bodyPr/>
        <a:lstStyle/>
        <a:p>
          <a:endParaRPr lang="en-US"/>
        </a:p>
      </dgm:t>
    </dgm:pt>
    <dgm:pt modelId="{624EAF44-F5B2-41CA-B1B8-FFFE347FAE09}" type="sibTrans" cxnId="{B35D9385-12E5-4FF8-9C62-12CBA97D5FDE}">
      <dgm:prSet/>
      <dgm:spPr/>
      <dgm:t>
        <a:bodyPr/>
        <a:lstStyle/>
        <a:p>
          <a:endParaRPr lang="en-US"/>
        </a:p>
      </dgm:t>
    </dgm:pt>
    <dgm:pt modelId="{3BF942D9-47D7-4FB1-9F31-A6C82E91C376}">
      <dgm:prSet phldrT="[Text]"/>
      <dgm:spPr/>
      <dgm:t>
        <a:bodyPr/>
        <a:lstStyle/>
        <a:p>
          <a:r>
            <a:rPr lang="en-US" b="1" i="1" u="sng" dirty="0" err="1" smtClean="0"/>
            <a:t>Administrativna</a:t>
          </a:r>
          <a:r>
            <a:rPr lang="en-US" b="1" i="1" u="sng" dirty="0" smtClean="0"/>
            <a:t> </a:t>
          </a:r>
          <a:r>
            <a:rPr lang="en-US" b="1" i="1" u="sng" dirty="0" err="1" smtClean="0"/>
            <a:t>provera</a:t>
          </a:r>
          <a:r>
            <a:rPr lang="en-US" b="1" i="1" u="sng" dirty="0" smtClean="0"/>
            <a:t> i </a:t>
          </a:r>
          <a:r>
            <a:rPr lang="en-US" b="1" i="1" u="sng" dirty="0" err="1" smtClean="0"/>
            <a:t>izbor</a:t>
          </a:r>
          <a:r>
            <a:rPr lang="en-US" b="1" i="1" u="sng" dirty="0" smtClean="0"/>
            <a:t> </a:t>
          </a:r>
          <a:r>
            <a:rPr lang="en-US" b="1" i="1" u="sng" dirty="0" err="1" smtClean="0"/>
            <a:t>aplikanata</a:t>
          </a:r>
          <a:r>
            <a:rPr lang="en-US" b="1" i="1" u="sng" dirty="0" smtClean="0"/>
            <a:t> </a:t>
          </a:r>
          <a:r>
            <a:rPr lang="en-US" b="1" i="1" u="sng" dirty="0" err="1" smtClean="0"/>
            <a:t>za</a:t>
          </a:r>
          <a:r>
            <a:rPr lang="en-US" b="1" i="1" u="sng" dirty="0" smtClean="0"/>
            <a:t> </a:t>
          </a:r>
          <a:r>
            <a:rPr lang="en-US" b="1" i="1" u="sng" dirty="0" err="1" smtClean="0"/>
            <a:t>razradu</a:t>
          </a:r>
          <a:r>
            <a:rPr lang="en-US" b="1" i="1" u="sng" dirty="0" smtClean="0"/>
            <a:t> </a:t>
          </a:r>
          <a:r>
            <a:rPr lang="en-US" b="1" i="1" u="sng" dirty="0" err="1" smtClean="0"/>
            <a:t>finalnih</a:t>
          </a:r>
          <a:r>
            <a:rPr lang="en-US" b="1" i="1" u="sng" dirty="0" smtClean="0"/>
            <a:t> </a:t>
          </a:r>
          <a:r>
            <a:rPr lang="en-US" b="1" i="1" u="sng" dirty="0" err="1" smtClean="0"/>
            <a:t>predloga</a:t>
          </a:r>
          <a:r>
            <a:rPr lang="en-US" b="1" i="1" u="sng" dirty="0" smtClean="0"/>
            <a:t> </a:t>
          </a:r>
          <a:r>
            <a:rPr lang="en-US" b="1" i="1" u="sng" dirty="0" err="1" smtClean="0"/>
            <a:t>projekata</a:t>
          </a:r>
          <a:endParaRPr lang="en-US" dirty="0"/>
        </a:p>
      </dgm:t>
    </dgm:pt>
    <dgm:pt modelId="{C5FB1E51-6263-4344-BDE6-F529A6F07557}" type="parTrans" cxnId="{6CFB6927-6553-46D9-A3F6-A91967341E42}">
      <dgm:prSet/>
      <dgm:spPr/>
      <dgm:t>
        <a:bodyPr/>
        <a:lstStyle/>
        <a:p>
          <a:endParaRPr lang="en-US"/>
        </a:p>
      </dgm:t>
    </dgm:pt>
    <dgm:pt modelId="{D5F21B6E-0814-4CA1-A8D3-5E98D910C4C8}" type="sibTrans" cxnId="{6CFB6927-6553-46D9-A3F6-A91967341E42}">
      <dgm:prSet/>
      <dgm:spPr/>
      <dgm:t>
        <a:bodyPr/>
        <a:lstStyle/>
        <a:p>
          <a:endParaRPr lang="en-US"/>
        </a:p>
      </dgm:t>
    </dgm:pt>
    <dgm:pt modelId="{DC21D9CC-B394-4E0B-8ABE-A40E3CD1BBBD}">
      <dgm:prSet phldrT="[Text]" custT="1"/>
      <dgm:spPr/>
      <dgm:t>
        <a:bodyPr/>
        <a:lstStyle/>
        <a:p>
          <a:pPr algn="just"/>
          <a:r>
            <a:rPr lang="en-US" sz="1800" dirty="0" err="1" smtClean="0"/>
            <a:t>Selekcioni</a:t>
          </a:r>
          <a:r>
            <a:rPr lang="en-US" sz="1800" dirty="0" smtClean="0"/>
            <a:t> </a:t>
          </a:r>
          <a:r>
            <a:rPr lang="en-US" sz="1800" dirty="0" err="1" smtClean="0"/>
            <a:t>odbor</a:t>
          </a:r>
          <a:r>
            <a:rPr lang="en-US" sz="1800" dirty="0" smtClean="0"/>
            <a:t> </a:t>
          </a:r>
          <a:r>
            <a:rPr lang="en-US" sz="1800" dirty="0" err="1" smtClean="0"/>
            <a:t>će</a:t>
          </a:r>
          <a:r>
            <a:rPr lang="en-US" sz="1800" dirty="0" smtClean="0"/>
            <a:t> </a:t>
          </a:r>
          <a:r>
            <a:rPr lang="en-US" sz="1800" dirty="0" err="1" smtClean="0"/>
            <a:t>tokom</a:t>
          </a:r>
          <a:r>
            <a:rPr lang="en-US" sz="1800" dirty="0" smtClean="0"/>
            <a:t> </a:t>
          </a:r>
          <a:r>
            <a:rPr lang="en-US" sz="1800" dirty="0" err="1" smtClean="0"/>
            <a:t>jula</a:t>
          </a:r>
          <a:r>
            <a:rPr lang="en-US" sz="1800" dirty="0" smtClean="0"/>
            <a:t> 2021. </a:t>
          </a:r>
          <a:r>
            <a:rPr lang="en-US" sz="1800" dirty="0" err="1" smtClean="0"/>
            <a:t>godine</a:t>
          </a:r>
          <a:r>
            <a:rPr lang="en-US" sz="1800" dirty="0" smtClean="0"/>
            <a:t>, </a:t>
          </a:r>
          <a:r>
            <a:rPr lang="en-US" sz="1800" dirty="0" err="1" smtClean="0"/>
            <a:t>odabrati</a:t>
          </a:r>
          <a:r>
            <a:rPr lang="en-US" sz="1800" dirty="0" smtClean="0"/>
            <a:t> </a:t>
          </a:r>
          <a:r>
            <a:rPr lang="en-US" sz="1800" dirty="0" err="1" smtClean="0"/>
            <a:t>najrealističnije</a:t>
          </a:r>
          <a:r>
            <a:rPr lang="en-US" sz="1800" dirty="0" smtClean="0"/>
            <a:t> </a:t>
          </a:r>
          <a:r>
            <a:rPr lang="en-US" sz="1800" dirty="0" err="1" smtClean="0"/>
            <a:t>ideje</a:t>
          </a:r>
          <a:r>
            <a:rPr lang="en-US" sz="1800" dirty="0" smtClean="0"/>
            <a:t> </a:t>
          </a:r>
          <a:r>
            <a:rPr lang="en-US" sz="1800" dirty="0" err="1" smtClean="0"/>
            <a:t>koje</a:t>
          </a:r>
          <a:r>
            <a:rPr lang="en-US" sz="1800" dirty="0" smtClean="0"/>
            <a:t> </a:t>
          </a:r>
          <a:r>
            <a:rPr lang="sr-Latn-RS" sz="1800" dirty="0" smtClean="0"/>
            <a:t>se </a:t>
          </a:r>
          <a:r>
            <a:rPr lang="en-US" sz="1800" dirty="0" err="1" smtClean="0"/>
            <a:t>kvalifikuju</a:t>
          </a:r>
          <a:r>
            <a:rPr lang="en-US" sz="1800" dirty="0" smtClean="0"/>
            <a:t> se </a:t>
          </a:r>
          <a:r>
            <a:rPr lang="en-US" sz="1800" dirty="0" err="1" smtClean="0"/>
            <a:t>za</a:t>
          </a:r>
          <a:r>
            <a:rPr lang="en-US" sz="1800" dirty="0" smtClean="0"/>
            <a:t> </a:t>
          </a:r>
          <a:r>
            <a:rPr lang="en-US" sz="1800" dirty="0" err="1" smtClean="0"/>
            <a:t>razradu</a:t>
          </a:r>
          <a:r>
            <a:rPr lang="en-US" sz="1800" dirty="0" smtClean="0"/>
            <a:t> </a:t>
          </a:r>
          <a:r>
            <a:rPr lang="en-US" sz="1800" dirty="0" err="1" smtClean="0"/>
            <a:t>finalnih</a:t>
          </a:r>
          <a:r>
            <a:rPr lang="en-US" sz="1800" dirty="0" smtClean="0"/>
            <a:t> </a:t>
          </a:r>
          <a:r>
            <a:rPr lang="en-US" sz="1800" dirty="0" err="1" smtClean="0"/>
            <a:t>predloga</a:t>
          </a:r>
          <a:r>
            <a:rPr lang="en-US" sz="1800" dirty="0" smtClean="0"/>
            <a:t> </a:t>
          </a:r>
          <a:r>
            <a:rPr lang="en-US" sz="1800" dirty="0" err="1" smtClean="0"/>
            <a:t>projekata</a:t>
          </a:r>
          <a:r>
            <a:rPr lang="en-US" sz="1800" dirty="0" smtClean="0"/>
            <a:t>. </a:t>
          </a:r>
          <a:endParaRPr lang="en-US" sz="1800" dirty="0"/>
        </a:p>
      </dgm:t>
    </dgm:pt>
    <dgm:pt modelId="{FF8F43DC-C380-4370-9A42-141D430A4302}" type="parTrans" cxnId="{ECBFEB92-B8BF-4A58-BD8E-DD6C84EAD2CE}">
      <dgm:prSet/>
      <dgm:spPr/>
      <dgm:t>
        <a:bodyPr/>
        <a:lstStyle/>
        <a:p>
          <a:endParaRPr lang="en-US"/>
        </a:p>
      </dgm:t>
    </dgm:pt>
    <dgm:pt modelId="{A9DE6EBC-0890-4097-BF17-10C59379EB8C}" type="sibTrans" cxnId="{ECBFEB92-B8BF-4A58-BD8E-DD6C84EAD2CE}">
      <dgm:prSet/>
      <dgm:spPr/>
      <dgm:t>
        <a:bodyPr/>
        <a:lstStyle/>
        <a:p>
          <a:endParaRPr lang="en-US"/>
        </a:p>
      </dgm:t>
    </dgm:pt>
    <dgm:pt modelId="{D5B08A50-054C-4589-A417-16D0AA309841}">
      <dgm:prSet phldrT="[Text]"/>
      <dgm:spPr/>
      <dgm:t>
        <a:bodyPr/>
        <a:lstStyle/>
        <a:p>
          <a:r>
            <a:rPr lang="en-US" b="1" i="1" u="sng" dirty="0" err="1" smtClean="0"/>
            <a:t>Edukacija</a:t>
          </a:r>
          <a:r>
            <a:rPr lang="en-US" b="1" i="1" u="sng" dirty="0" smtClean="0"/>
            <a:t> </a:t>
          </a:r>
          <a:r>
            <a:rPr lang="en-US" b="1" i="1" u="sng" dirty="0" err="1" smtClean="0"/>
            <a:t>za</a:t>
          </a:r>
          <a:r>
            <a:rPr lang="en-US" b="1" i="1" u="sng" dirty="0" smtClean="0"/>
            <a:t> </a:t>
          </a:r>
          <a:r>
            <a:rPr lang="en-US" b="1" i="1" u="sng" dirty="0" err="1" smtClean="0"/>
            <a:t>aplikante</a:t>
          </a:r>
          <a:r>
            <a:rPr lang="en-US" b="1" dirty="0" smtClean="0"/>
            <a:t>:</a:t>
          </a:r>
          <a:r>
            <a:rPr lang="en-US" b="1" i="1" dirty="0" smtClean="0"/>
            <a:t> </a:t>
          </a:r>
          <a:endParaRPr lang="en-US" dirty="0"/>
        </a:p>
      </dgm:t>
    </dgm:pt>
    <dgm:pt modelId="{9F263332-ADCE-4E01-98A0-F332A1A6B96C}" type="parTrans" cxnId="{F46407A4-ADBD-4F0A-A210-4E15397E3BF2}">
      <dgm:prSet/>
      <dgm:spPr/>
      <dgm:t>
        <a:bodyPr/>
        <a:lstStyle/>
        <a:p>
          <a:endParaRPr lang="en-US"/>
        </a:p>
      </dgm:t>
    </dgm:pt>
    <dgm:pt modelId="{38FCB948-ABBD-41C9-9DBC-E0CF672F1114}" type="sibTrans" cxnId="{F46407A4-ADBD-4F0A-A210-4E15397E3BF2}">
      <dgm:prSet/>
      <dgm:spPr/>
      <dgm:t>
        <a:bodyPr/>
        <a:lstStyle/>
        <a:p>
          <a:endParaRPr lang="en-US"/>
        </a:p>
      </dgm:t>
    </dgm:pt>
    <dgm:pt modelId="{7BA1B0DC-C824-49A8-B9DA-C8F51C20B35B}">
      <dgm:prSet phldrT="[Text]" custT="1"/>
      <dgm:spPr/>
      <dgm:t>
        <a:bodyPr/>
        <a:lstStyle/>
        <a:p>
          <a:r>
            <a:rPr lang="en-US" sz="1800" dirty="0" err="1" smtClean="0"/>
            <a:t>Okvirno</a:t>
          </a:r>
          <a:r>
            <a:rPr lang="en-US" sz="1800" dirty="0" smtClean="0"/>
            <a:t> </a:t>
          </a:r>
          <a:r>
            <a:rPr lang="en-US" sz="1800" dirty="0" err="1" smtClean="0"/>
            <a:t>vreme</a:t>
          </a:r>
          <a:r>
            <a:rPr lang="en-US" sz="1800" dirty="0" smtClean="0"/>
            <a:t> </a:t>
          </a:r>
          <a:r>
            <a:rPr lang="en-US" sz="1800" dirty="0" err="1" smtClean="0"/>
            <a:t>relizacije</a:t>
          </a:r>
          <a:r>
            <a:rPr lang="en-US" sz="1800" dirty="0" smtClean="0"/>
            <a:t> </a:t>
          </a:r>
          <a:r>
            <a:rPr lang="en-US" sz="1800" dirty="0" err="1" smtClean="0"/>
            <a:t>edukacija</a:t>
          </a:r>
          <a:r>
            <a:rPr lang="en-US" sz="1800" dirty="0" smtClean="0"/>
            <a:t> je </a:t>
          </a:r>
          <a:r>
            <a:rPr lang="en-US" sz="1800" dirty="0" err="1" smtClean="0"/>
            <a:t>kraj</a:t>
          </a:r>
          <a:r>
            <a:rPr lang="en-US" sz="1800" dirty="0" smtClean="0"/>
            <a:t> </a:t>
          </a:r>
          <a:r>
            <a:rPr lang="en-US" sz="1800" dirty="0" err="1" smtClean="0"/>
            <a:t>jula</a:t>
          </a:r>
          <a:r>
            <a:rPr lang="en-US" sz="1800" dirty="0" smtClean="0"/>
            <a:t> 2021.godine.</a:t>
          </a:r>
          <a:endParaRPr lang="en-US" sz="1800" dirty="0"/>
        </a:p>
      </dgm:t>
    </dgm:pt>
    <dgm:pt modelId="{5B90A1FF-04FE-457C-B226-B4D60EC93954}" type="parTrans" cxnId="{BA735F1A-2528-457E-96E3-0277F59D3E85}">
      <dgm:prSet/>
      <dgm:spPr/>
      <dgm:t>
        <a:bodyPr/>
        <a:lstStyle/>
        <a:p>
          <a:endParaRPr lang="en-US"/>
        </a:p>
      </dgm:t>
    </dgm:pt>
    <dgm:pt modelId="{5E9C450A-ED79-4918-8B16-E9864E3488C1}" type="sibTrans" cxnId="{BA735F1A-2528-457E-96E3-0277F59D3E85}">
      <dgm:prSet/>
      <dgm:spPr/>
      <dgm:t>
        <a:bodyPr/>
        <a:lstStyle/>
        <a:p>
          <a:endParaRPr lang="en-US"/>
        </a:p>
      </dgm:t>
    </dgm:pt>
    <dgm:pt modelId="{405D7E48-1310-4FD2-955B-2B394A2A15F7}">
      <dgm:prSet phldrT="[Text]"/>
      <dgm:spPr/>
      <dgm:t>
        <a:bodyPr/>
        <a:lstStyle/>
        <a:p>
          <a:r>
            <a:rPr lang="en-US" b="1" i="1" u="sng" dirty="0" err="1" smtClean="0"/>
            <a:t>Izbor</a:t>
          </a:r>
          <a:r>
            <a:rPr lang="en-US" b="1" i="1" u="sng" dirty="0" smtClean="0"/>
            <a:t> </a:t>
          </a:r>
          <a:r>
            <a:rPr lang="en-US" b="1" i="1" u="sng" dirty="0" err="1" smtClean="0"/>
            <a:t>dobitnika</a:t>
          </a:r>
          <a:r>
            <a:rPr lang="en-US" b="1" i="1" u="sng" dirty="0" smtClean="0"/>
            <a:t> </a:t>
          </a:r>
          <a:r>
            <a:rPr lang="en-US" b="1" i="1" u="sng" dirty="0" err="1" smtClean="0"/>
            <a:t>donacija</a:t>
          </a:r>
          <a:r>
            <a:rPr lang="en-US" b="1" dirty="0" smtClean="0"/>
            <a:t>:</a:t>
          </a:r>
          <a:r>
            <a:rPr lang="en-US" b="1" i="1" dirty="0" smtClean="0"/>
            <a:t> </a:t>
          </a:r>
          <a:endParaRPr lang="en-US" dirty="0"/>
        </a:p>
      </dgm:t>
    </dgm:pt>
    <dgm:pt modelId="{EBA3C5D3-D3E8-453D-85F2-31AEBC55723F}" type="parTrans" cxnId="{B931CA46-C295-40A2-A326-EEBE4BBB7B64}">
      <dgm:prSet/>
      <dgm:spPr/>
      <dgm:t>
        <a:bodyPr/>
        <a:lstStyle/>
        <a:p>
          <a:endParaRPr lang="en-US"/>
        </a:p>
      </dgm:t>
    </dgm:pt>
    <dgm:pt modelId="{1A8EB768-9FE0-4644-8B5A-2BFAC14C0F5E}" type="sibTrans" cxnId="{B931CA46-C295-40A2-A326-EEBE4BBB7B64}">
      <dgm:prSet/>
      <dgm:spPr/>
      <dgm:t>
        <a:bodyPr/>
        <a:lstStyle/>
        <a:p>
          <a:endParaRPr lang="en-US"/>
        </a:p>
      </dgm:t>
    </dgm:pt>
    <dgm:pt modelId="{52164998-89DF-45A3-BB2A-D39E1CF8908F}">
      <dgm:prSet phldrT="[Text]" custT="1"/>
      <dgm:spPr/>
      <dgm:t>
        <a:bodyPr/>
        <a:lstStyle/>
        <a:p>
          <a:r>
            <a:rPr lang="en-US" sz="1800" dirty="0" err="1" smtClean="0"/>
            <a:t>Okvirno</a:t>
          </a:r>
          <a:r>
            <a:rPr lang="en-US" sz="1800" dirty="0" smtClean="0"/>
            <a:t> </a:t>
          </a:r>
          <a:r>
            <a:rPr lang="en-US" sz="1800" dirty="0" err="1" smtClean="0"/>
            <a:t>vreme</a:t>
          </a:r>
          <a:r>
            <a:rPr lang="en-US" sz="1800" dirty="0" smtClean="0"/>
            <a:t> </a:t>
          </a:r>
          <a:r>
            <a:rPr lang="en-US" sz="1800" dirty="0" err="1" smtClean="0"/>
            <a:t>izbora</a:t>
          </a:r>
          <a:r>
            <a:rPr lang="en-US" sz="1800" dirty="0" smtClean="0"/>
            <a:t> </a:t>
          </a:r>
          <a:r>
            <a:rPr lang="en-US" sz="1800" dirty="0" err="1" smtClean="0"/>
            <a:t>dobitnika</a:t>
          </a:r>
          <a:r>
            <a:rPr lang="en-US" sz="1800" dirty="0" smtClean="0"/>
            <a:t> </a:t>
          </a:r>
          <a:r>
            <a:rPr lang="en-US" sz="1800" dirty="0" err="1" smtClean="0"/>
            <a:t>donacija</a:t>
          </a:r>
          <a:r>
            <a:rPr lang="en-US" sz="1800" dirty="0" smtClean="0"/>
            <a:t> je </a:t>
          </a:r>
          <a:r>
            <a:rPr lang="en-US" sz="1800" dirty="0" err="1" smtClean="0"/>
            <a:t>kraj</a:t>
          </a:r>
          <a:r>
            <a:rPr lang="en-US" sz="1800" dirty="0" smtClean="0"/>
            <a:t> </a:t>
          </a:r>
          <a:r>
            <a:rPr lang="en-US" sz="1800" dirty="0" err="1" smtClean="0"/>
            <a:t>avgusta</a:t>
          </a:r>
          <a:r>
            <a:rPr lang="en-US" sz="1800" dirty="0" smtClean="0"/>
            <a:t> 2021.</a:t>
          </a:r>
          <a:endParaRPr lang="en-US" sz="1800" dirty="0"/>
        </a:p>
      </dgm:t>
    </dgm:pt>
    <dgm:pt modelId="{EAC4BE4B-2327-4FC7-9E56-AA6B3AE21533}" type="parTrans" cxnId="{14767725-18E5-4DA2-BF1D-FF29911D1F4D}">
      <dgm:prSet/>
      <dgm:spPr/>
      <dgm:t>
        <a:bodyPr/>
        <a:lstStyle/>
        <a:p>
          <a:endParaRPr lang="en-US"/>
        </a:p>
      </dgm:t>
    </dgm:pt>
    <dgm:pt modelId="{EAE14E6E-BD61-459D-A9DE-A224607BCF04}" type="sibTrans" cxnId="{14767725-18E5-4DA2-BF1D-FF29911D1F4D}">
      <dgm:prSet/>
      <dgm:spPr/>
      <dgm:t>
        <a:bodyPr/>
        <a:lstStyle/>
        <a:p>
          <a:endParaRPr lang="en-US"/>
        </a:p>
      </dgm:t>
    </dgm:pt>
    <dgm:pt modelId="{23193CC3-84FD-4AAB-8400-CC90D8EE785D}">
      <dgm:prSet phldrT="[Text]"/>
      <dgm:spPr/>
      <dgm:t>
        <a:bodyPr/>
        <a:lstStyle/>
        <a:p>
          <a:r>
            <a:rPr lang="sr-Latn-RS" b="1" i="1" u="sng" dirty="0" smtClean="0"/>
            <a:t>Sprovođenje odobrenih projekata </a:t>
          </a:r>
          <a:r>
            <a:rPr lang="sr-Latn-RS" dirty="0" smtClean="0"/>
            <a:t>. </a:t>
          </a:r>
          <a:endParaRPr lang="en-US" dirty="0"/>
        </a:p>
      </dgm:t>
    </dgm:pt>
    <dgm:pt modelId="{521FC955-E61C-4AC8-8CD9-164271174C6C}" type="parTrans" cxnId="{0CA6CBB9-41FD-418C-ACA5-6B56805A92E0}">
      <dgm:prSet/>
      <dgm:spPr/>
      <dgm:t>
        <a:bodyPr/>
        <a:lstStyle/>
        <a:p>
          <a:endParaRPr lang="en-US"/>
        </a:p>
      </dgm:t>
    </dgm:pt>
    <dgm:pt modelId="{D92496A7-5137-4B9E-8F27-CEDE2FB3950B}" type="sibTrans" cxnId="{0CA6CBB9-41FD-418C-ACA5-6B56805A92E0}">
      <dgm:prSet/>
      <dgm:spPr/>
      <dgm:t>
        <a:bodyPr/>
        <a:lstStyle/>
        <a:p>
          <a:endParaRPr lang="en-US"/>
        </a:p>
      </dgm:t>
    </dgm:pt>
    <dgm:pt modelId="{C69D58B7-94D7-475D-B48D-A5F772E10035}">
      <dgm:prSet phldrT="[Text]" custT="1"/>
      <dgm:spPr/>
      <dgm:t>
        <a:bodyPr/>
        <a:lstStyle/>
        <a:p>
          <a:r>
            <a:rPr lang="sr-Latn-RS" sz="1800" dirty="0" smtClean="0"/>
            <a:t>6- 8 meseci, početak 1.septembar  2021.  </a:t>
          </a:r>
          <a:endParaRPr lang="en-US" sz="1800" dirty="0"/>
        </a:p>
      </dgm:t>
    </dgm:pt>
    <dgm:pt modelId="{4003CB96-4E9C-49FC-BC44-07B237C9F1C1}" type="parTrans" cxnId="{25D580FB-A8D4-428D-B1A9-23D59C6FDB8B}">
      <dgm:prSet/>
      <dgm:spPr/>
      <dgm:t>
        <a:bodyPr/>
        <a:lstStyle/>
        <a:p>
          <a:endParaRPr lang="en-US"/>
        </a:p>
      </dgm:t>
    </dgm:pt>
    <dgm:pt modelId="{3BE76BEE-B446-4B33-AFBB-9D2ED662A7C5}" type="sibTrans" cxnId="{25D580FB-A8D4-428D-B1A9-23D59C6FDB8B}">
      <dgm:prSet/>
      <dgm:spPr/>
      <dgm:t>
        <a:bodyPr/>
        <a:lstStyle/>
        <a:p>
          <a:endParaRPr lang="en-US"/>
        </a:p>
      </dgm:t>
    </dgm:pt>
    <dgm:pt modelId="{9509D3DA-8F58-4D64-885C-951FE01453DE}">
      <dgm:prSet phldrT="[Text]"/>
      <dgm:spPr/>
      <dgm:t>
        <a:bodyPr/>
        <a:lstStyle/>
        <a:p>
          <a:r>
            <a:rPr lang="sr-Latn-RS" b="1" i="1" u="sng" dirty="0" smtClean="0"/>
            <a:t>Izveštavanje o realizovanim akcijama:</a:t>
          </a:r>
          <a:r>
            <a:rPr lang="sr-Latn-RS" dirty="0" smtClean="0"/>
            <a:t> </a:t>
          </a:r>
          <a:endParaRPr lang="en-US" dirty="0"/>
        </a:p>
      </dgm:t>
    </dgm:pt>
    <dgm:pt modelId="{3C4DA30D-23CD-44F0-9860-D39047E185EA}" type="parTrans" cxnId="{FE6CEB3D-173E-48F5-8E89-E4096C114E04}">
      <dgm:prSet/>
      <dgm:spPr/>
      <dgm:t>
        <a:bodyPr/>
        <a:lstStyle/>
        <a:p>
          <a:endParaRPr lang="en-US"/>
        </a:p>
      </dgm:t>
    </dgm:pt>
    <dgm:pt modelId="{22C40540-5FD7-4992-90FB-DAC3B4D007EB}" type="sibTrans" cxnId="{FE6CEB3D-173E-48F5-8E89-E4096C114E04}">
      <dgm:prSet/>
      <dgm:spPr/>
      <dgm:t>
        <a:bodyPr/>
        <a:lstStyle/>
        <a:p>
          <a:endParaRPr lang="en-US"/>
        </a:p>
      </dgm:t>
    </dgm:pt>
    <dgm:pt modelId="{9D15A50C-A4A8-4345-BF2A-EEDE4C0950EC}">
      <dgm:prSet phldrT="[Text]" custT="1"/>
      <dgm:spPr/>
      <dgm:t>
        <a:bodyPr/>
        <a:lstStyle/>
        <a:p>
          <a:r>
            <a:rPr lang="sr-Latn-RS" sz="1800" dirty="0" smtClean="0"/>
            <a:t>Periodični i finalni izveštaji </a:t>
          </a:r>
          <a:r>
            <a:rPr lang="en-US" sz="1800" dirty="0" smtClean="0"/>
            <a:t>.</a:t>
          </a:r>
          <a:endParaRPr lang="en-US" sz="1800" dirty="0"/>
        </a:p>
      </dgm:t>
    </dgm:pt>
    <dgm:pt modelId="{09FFE2FF-5366-4813-A76E-F9F4C118D559}" type="parTrans" cxnId="{C95D2652-2E44-4326-8835-F79E10DD6652}">
      <dgm:prSet/>
      <dgm:spPr/>
      <dgm:t>
        <a:bodyPr/>
        <a:lstStyle/>
        <a:p>
          <a:endParaRPr lang="en-US"/>
        </a:p>
      </dgm:t>
    </dgm:pt>
    <dgm:pt modelId="{CCF207D6-E275-46F8-8894-8B7637C0155E}" type="sibTrans" cxnId="{C95D2652-2E44-4326-8835-F79E10DD6652}">
      <dgm:prSet/>
      <dgm:spPr/>
      <dgm:t>
        <a:bodyPr/>
        <a:lstStyle/>
        <a:p>
          <a:endParaRPr lang="en-US"/>
        </a:p>
      </dgm:t>
    </dgm:pt>
    <dgm:pt modelId="{05AFBA14-A4E3-400E-B5A8-54298B244B0F}">
      <dgm:prSet custT="1"/>
      <dgm:spPr/>
      <dgm:t>
        <a:bodyPr/>
        <a:lstStyle/>
        <a:p>
          <a:r>
            <a:rPr lang="en-US" sz="1800" dirty="0" err="1" smtClean="0"/>
            <a:t>Okvirno</a:t>
          </a:r>
          <a:r>
            <a:rPr lang="en-US" sz="1800" dirty="0" smtClean="0"/>
            <a:t> </a:t>
          </a:r>
          <a:r>
            <a:rPr lang="en-US" sz="1800" dirty="0" err="1" smtClean="0"/>
            <a:t>vreme</a:t>
          </a:r>
          <a:r>
            <a:rPr lang="en-US" sz="1800" dirty="0" smtClean="0"/>
            <a:t> </a:t>
          </a:r>
          <a:r>
            <a:rPr lang="en-US" sz="1800" dirty="0" err="1" smtClean="0"/>
            <a:t>podnošenje</a:t>
          </a:r>
          <a:r>
            <a:rPr lang="en-US" sz="1800" dirty="0" smtClean="0"/>
            <a:t> </a:t>
          </a:r>
          <a:r>
            <a:rPr lang="en-US" sz="1800" dirty="0" err="1" smtClean="0"/>
            <a:t>finalnih</a:t>
          </a:r>
          <a:r>
            <a:rPr lang="en-US" sz="1800" dirty="0" smtClean="0"/>
            <a:t> </a:t>
          </a:r>
          <a:r>
            <a:rPr lang="en-US" sz="1800" dirty="0" err="1" smtClean="0"/>
            <a:t>predloga</a:t>
          </a:r>
          <a:r>
            <a:rPr lang="en-US" sz="1800" dirty="0" smtClean="0"/>
            <a:t> </a:t>
          </a:r>
          <a:r>
            <a:rPr lang="en-US" sz="1800" dirty="0" err="1" smtClean="0"/>
            <a:t>projekata</a:t>
          </a:r>
          <a:r>
            <a:rPr lang="en-US" sz="1800" dirty="0" smtClean="0"/>
            <a:t> je </a:t>
          </a:r>
          <a:r>
            <a:rPr lang="en-US" sz="1800" dirty="0" err="1" smtClean="0"/>
            <a:t>sredina</a:t>
          </a:r>
          <a:r>
            <a:rPr lang="en-US" sz="1800" dirty="0" smtClean="0"/>
            <a:t> </a:t>
          </a:r>
          <a:r>
            <a:rPr lang="en-US" sz="1800" dirty="0" err="1" smtClean="0"/>
            <a:t>avgusta</a:t>
          </a:r>
          <a:r>
            <a:rPr lang="en-US" sz="1800" dirty="0" smtClean="0"/>
            <a:t> 2021.godine.   </a:t>
          </a:r>
          <a:endParaRPr lang="en-US" sz="1800" dirty="0"/>
        </a:p>
      </dgm:t>
    </dgm:pt>
    <dgm:pt modelId="{C425F132-C1E6-4D99-A5B1-1E1F5D851DC5}" type="sibTrans" cxnId="{8363C9BE-68A3-4879-846C-2664FC1F0FE9}">
      <dgm:prSet/>
      <dgm:spPr/>
      <dgm:t>
        <a:bodyPr/>
        <a:lstStyle/>
        <a:p>
          <a:endParaRPr lang="en-US"/>
        </a:p>
      </dgm:t>
    </dgm:pt>
    <dgm:pt modelId="{9A61B2F8-7246-41AA-9861-7F1CA19B7E01}" type="parTrans" cxnId="{8363C9BE-68A3-4879-846C-2664FC1F0FE9}">
      <dgm:prSet/>
      <dgm:spPr/>
      <dgm:t>
        <a:bodyPr/>
        <a:lstStyle/>
        <a:p>
          <a:endParaRPr lang="en-US"/>
        </a:p>
      </dgm:t>
    </dgm:pt>
    <dgm:pt modelId="{12E5660C-F720-4560-93A9-1B0ED6B93798}">
      <dgm:prSet phldrT="[Text]"/>
      <dgm:spPr/>
      <dgm:t>
        <a:bodyPr/>
        <a:lstStyle/>
        <a:p>
          <a:r>
            <a:rPr lang="en-US" b="1" i="1" u="sng" dirty="0" err="1" smtClean="0"/>
            <a:t>Razrada</a:t>
          </a:r>
          <a:r>
            <a:rPr lang="en-US" b="1" i="1" u="sng" dirty="0" smtClean="0"/>
            <a:t> I </a:t>
          </a:r>
          <a:r>
            <a:rPr lang="en-US" b="1" i="1" u="sng" dirty="0" err="1" smtClean="0"/>
            <a:t>podnošenje</a:t>
          </a:r>
          <a:r>
            <a:rPr lang="en-US" b="1" i="1" u="sng" dirty="0" smtClean="0"/>
            <a:t> </a:t>
          </a:r>
          <a:r>
            <a:rPr lang="en-US" b="1" i="1" u="sng" dirty="0" err="1" smtClean="0"/>
            <a:t>finalnih</a:t>
          </a:r>
          <a:r>
            <a:rPr lang="en-US" b="1" i="1" u="sng" dirty="0" smtClean="0"/>
            <a:t> </a:t>
          </a:r>
          <a:r>
            <a:rPr lang="en-US" b="1" i="1" u="sng" dirty="0" err="1" smtClean="0"/>
            <a:t>predloga</a:t>
          </a:r>
          <a:r>
            <a:rPr lang="en-US" b="1" i="1" u="sng" dirty="0" smtClean="0"/>
            <a:t> </a:t>
          </a:r>
          <a:r>
            <a:rPr lang="en-US" b="1" i="1" u="sng" dirty="0" err="1" smtClean="0"/>
            <a:t>projekata</a:t>
          </a:r>
          <a:r>
            <a:rPr lang="en-US" b="1" i="1" u="sng" dirty="0" smtClean="0"/>
            <a:t>:</a:t>
          </a:r>
          <a:r>
            <a:rPr lang="en-US" b="1" i="1" dirty="0" smtClean="0"/>
            <a:t> </a:t>
          </a:r>
          <a:endParaRPr lang="en-US" dirty="0"/>
        </a:p>
      </dgm:t>
    </dgm:pt>
    <dgm:pt modelId="{48682CFF-BF9B-4902-BA1C-3D8F075A2806}" type="sibTrans" cxnId="{E96CC411-A866-477E-8D73-B388AE9FF0FF}">
      <dgm:prSet/>
      <dgm:spPr/>
      <dgm:t>
        <a:bodyPr/>
        <a:lstStyle/>
        <a:p>
          <a:endParaRPr lang="en-US"/>
        </a:p>
      </dgm:t>
    </dgm:pt>
    <dgm:pt modelId="{CE970475-D0F2-4A9C-855F-77A3B3A33A5F}" type="parTrans" cxnId="{E96CC411-A866-477E-8D73-B388AE9FF0FF}">
      <dgm:prSet/>
      <dgm:spPr/>
      <dgm:t>
        <a:bodyPr/>
        <a:lstStyle/>
        <a:p>
          <a:endParaRPr lang="en-US"/>
        </a:p>
      </dgm:t>
    </dgm:pt>
    <dgm:pt modelId="{A60B1140-0C68-4B03-AB08-EB36CF77A9C3}" type="pres">
      <dgm:prSet presAssocID="{8FA9AAA4-25FA-41AD-A421-AA26D9D979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ABD46-AD62-4CE3-90C8-84306AACA241}" type="pres">
      <dgm:prSet presAssocID="{73F6A82C-6C47-4F6A-ACED-E0F2048DEC55}" presName="linNode" presStyleCnt="0"/>
      <dgm:spPr/>
    </dgm:pt>
    <dgm:pt modelId="{578E3083-C323-4372-A542-0BDD54EA86CB}" type="pres">
      <dgm:prSet presAssocID="{73F6A82C-6C47-4F6A-ACED-E0F2048DEC55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808D4-8F35-4C4C-83FE-B368CBFF4562}" type="pres">
      <dgm:prSet presAssocID="{73F6A82C-6C47-4F6A-ACED-E0F2048DEC55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0FDB6-7FA6-4355-BF57-9193E7B3550F}" type="pres">
      <dgm:prSet presAssocID="{B4DB53C7-F672-480A-8B48-875D323226B5}" presName="sp" presStyleCnt="0"/>
      <dgm:spPr/>
    </dgm:pt>
    <dgm:pt modelId="{3A439121-E19A-48C7-95A7-79D00B1F59AD}" type="pres">
      <dgm:prSet presAssocID="{3BF942D9-47D7-4FB1-9F31-A6C82E91C376}" presName="linNode" presStyleCnt="0"/>
      <dgm:spPr/>
    </dgm:pt>
    <dgm:pt modelId="{4A0765FA-99D7-4B3B-B237-6176AF8A5692}" type="pres">
      <dgm:prSet presAssocID="{3BF942D9-47D7-4FB1-9F31-A6C82E91C376}" presName="parentText" presStyleLbl="node1" presStyleIdx="1" presStyleCnt="7" custScaleY="1542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55EBB-05D3-4FA2-9431-3A872CF2CB1C}" type="pres">
      <dgm:prSet presAssocID="{3BF942D9-47D7-4FB1-9F31-A6C82E91C376}" presName="descendantText" presStyleLbl="alignAccFollowNode1" presStyleIdx="1" presStyleCnt="7" custScaleY="237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06049-F0FA-4EF8-8D8C-9FEEB9D22C2F}" type="pres">
      <dgm:prSet presAssocID="{D5F21B6E-0814-4CA1-A8D3-5E98D910C4C8}" presName="sp" presStyleCnt="0"/>
      <dgm:spPr/>
    </dgm:pt>
    <dgm:pt modelId="{A99C89EE-DD91-48FA-A8CF-6EA4EB01704D}" type="pres">
      <dgm:prSet presAssocID="{D5B08A50-054C-4589-A417-16D0AA309841}" presName="linNode" presStyleCnt="0"/>
      <dgm:spPr/>
    </dgm:pt>
    <dgm:pt modelId="{05D03337-79EE-4ECE-BDF8-8141CF21E8B6}" type="pres">
      <dgm:prSet presAssocID="{D5B08A50-054C-4589-A417-16D0AA309841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D7CE-D9DF-478D-8A17-52CBA534F00C}" type="pres">
      <dgm:prSet presAssocID="{D5B08A50-054C-4589-A417-16D0AA309841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CB0CD-7961-4BD1-B74B-A92D2ACEEEB5}" type="pres">
      <dgm:prSet presAssocID="{38FCB948-ABBD-41C9-9DBC-E0CF672F1114}" presName="sp" presStyleCnt="0"/>
      <dgm:spPr/>
    </dgm:pt>
    <dgm:pt modelId="{8707C61E-C89F-4D44-9AD1-27B82E627160}" type="pres">
      <dgm:prSet presAssocID="{12E5660C-F720-4560-93A9-1B0ED6B93798}" presName="linNode" presStyleCnt="0"/>
      <dgm:spPr/>
    </dgm:pt>
    <dgm:pt modelId="{FA793A0D-DECD-41E1-873C-A88049AC523C}" type="pres">
      <dgm:prSet presAssocID="{12E5660C-F720-4560-93A9-1B0ED6B93798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D9627-F157-4AF5-9130-2B9AE2D21D75}" type="pres">
      <dgm:prSet presAssocID="{12E5660C-F720-4560-93A9-1B0ED6B93798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06770-7F17-41B9-9F5D-78D2DF228BC7}" type="pres">
      <dgm:prSet presAssocID="{48682CFF-BF9B-4902-BA1C-3D8F075A2806}" presName="sp" presStyleCnt="0"/>
      <dgm:spPr/>
    </dgm:pt>
    <dgm:pt modelId="{82593A5B-D7B7-44B1-ACC1-FEE7BF24FAD2}" type="pres">
      <dgm:prSet presAssocID="{405D7E48-1310-4FD2-955B-2B394A2A15F7}" presName="linNode" presStyleCnt="0"/>
      <dgm:spPr/>
    </dgm:pt>
    <dgm:pt modelId="{BB8C38B4-2D5E-4D32-83EB-1B4A36B9B2BA}" type="pres">
      <dgm:prSet presAssocID="{405D7E48-1310-4FD2-955B-2B394A2A15F7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E6A30-271B-4FA1-9CD0-6E9C6E502B99}" type="pres">
      <dgm:prSet presAssocID="{405D7E48-1310-4FD2-955B-2B394A2A15F7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8446F-F1C8-4568-9334-A6E1304767F7}" type="pres">
      <dgm:prSet presAssocID="{1A8EB768-9FE0-4644-8B5A-2BFAC14C0F5E}" presName="sp" presStyleCnt="0"/>
      <dgm:spPr/>
    </dgm:pt>
    <dgm:pt modelId="{91B589F3-6551-47B8-887D-6C8B498BC688}" type="pres">
      <dgm:prSet presAssocID="{23193CC3-84FD-4AAB-8400-CC90D8EE785D}" presName="linNode" presStyleCnt="0"/>
      <dgm:spPr/>
    </dgm:pt>
    <dgm:pt modelId="{923C3DBE-367F-43C0-9B9A-3574947A56C3}" type="pres">
      <dgm:prSet presAssocID="{23193CC3-84FD-4AAB-8400-CC90D8EE785D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1C03A-E4D6-4949-9644-E1428268588F}" type="pres">
      <dgm:prSet presAssocID="{23193CC3-84FD-4AAB-8400-CC90D8EE785D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DCB44-B57E-4347-8DDE-1813E0B698E0}" type="pres">
      <dgm:prSet presAssocID="{D92496A7-5137-4B9E-8F27-CEDE2FB3950B}" presName="sp" presStyleCnt="0"/>
      <dgm:spPr/>
    </dgm:pt>
    <dgm:pt modelId="{6AE81ACC-8ED3-49D9-A749-870FC2DC1C9E}" type="pres">
      <dgm:prSet presAssocID="{9509D3DA-8F58-4D64-885C-951FE01453DE}" presName="linNode" presStyleCnt="0"/>
      <dgm:spPr/>
    </dgm:pt>
    <dgm:pt modelId="{FDD3C122-CB1A-47A0-9EA3-208F13B4504C}" type="pres">
      <dgm:prSet presAssocID="{9509D3DA-8F58-4D64-885C-951FE01453DE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F6FC0-D327-4FBF-94A2-030728C29A51}" type="pres">
      <dgm:prSet presAssocID="{9509D3DA-8F58-4D64-885C-951FE01453DE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7F33CB-E7B3-470B-B3EB-F6C700E3370D}" type="presOf" srcId="{8FA9AAA4-25FA-41AD-A421-AA26D9D9797E}" destId="{A60B1140-0C68-4B03-AB08-EB36CF77A9C3}" srcOrd="0" destOrd="0" presId="urn:microsoft.com/office/officeart/2005/8/layout/vList5"/>
    <dgm:cxn modelId="{2B2B1E02-BFA6-4485-A09F-6679EBF3B122}" type="presOf" srcId="{9509D3DA-8F58-4D64-885C-951FE01453DE}" destId="{FDD3C122-CB1A-47A0-9EA3-208F13B4504C}" srcOrd="0" destOrd="0" presId="urn:microsoft.com/office/officeart/2005/8/layout/vList5"/>
    <dgm:cxn modelId="{12BC4897-4343-4ADA-BE0C-2FE0D47B2378}" type="presOf" srcId="{C69D58B7-94D7-475D-B48D-A5F772E10035}" destId="{FA51C03A-E4D6-4949-9644-E1428268588F}" srcOrd="0" destOrd="0" presId="urn:microsoft.com/office/officeart/2005/8/layout/vList5"/>
    <dgm:cxn modelId="{83FBAC53-81A2-444B-835B-B69F07AB4FFF}" type="presOf" srcId="{405D7E48-1310-4FD2-955B-2B394A2A15F7}" destId="{BB8C38B4-2D5E-4D32-83EB-1B4A36B9B2BA}" srcOrd="0" destOrd="0" presId="urn:microsoft.com/office/officeart/2005/8/layout/vList5"/>
    <dgm:cxn modelId="{C85CD419-0C82-4764-A083-0CB0A2108E79}" type="presOf" srcId="{12E5660C-F720-4560-93A9-1B0ED6B93798}" destId="{FA793A0D-DECD-41E1-873C-A88049AC523C}" srcOrd="0" destOrd="0" presId="urn:microsoft.com/office/officeart/2005/8/layout/vList5"/>
    <dgm:cxn modelId="{B35D9385-12E5-4FF8-9C62-12CBA97D5FDE}" srcId="{73F6A82C-6C47-4F6A-ACED-E0F2048DEC55}" destId="{945B10C3-C0B8-4C37-9245-0192A8F2014C}" srcOrd="0" destOrd="0" parTransId="{1B7AB128-952C-4889-BF9D-7B5E051AE167}" sibTransId="{624EAF44-F5B2-41CA-B1B8-FFFE347FAE09}"/>
    <dgm:cxn modelId="{E7326038-6BD4-4EB8-B7ED-4D01B8ABA7AF}" type="presOf" srcId="{7BA1B0DC-C824-49A8-B9DA-C8F51C20B35B}" destId="{0FC3D7CE-D9DF-478D-8A17-52CBA534F00C}" srcOrd="0" destOrd="0" presId="urn:microsoft.com/office/officeart/2005/8/layout/vList5"/>
    <dgm:cxn modelId="{ECBFEB92-B8BF-4A58-BD8E-DD6C84EAD2CE}" srcId="{3BF942D9-47D7-4FB1-9F31-A6C82E91C376}" destId="{DC21D9CC-B394-4E0B-8ABE-A40E3CD1BBBD}" srcOrd="0" destOrd="0" parTransId="{FF8F43DC-C380-4370-9A42-141D430A4302}" sibTransId="{A9DE6EBC-0890-4097-BF17-10C59379EB8C}"/>
    <dgm:cxn modelId="{B6AE1085-D19A-4146-90D3-D2EF87F0E23A}" type="presOf" srcId="{23193CC3-84FD-4AAB-8400-CC90D8EE785D}" destId="{923C3DBE-367F-43C0-9B9A-3574947A56C3}" srcOrd="0" destOrd="0" presId="urn:microsoft.com/office/officeart/2005/8/layout/vList5"/>
    <dgm:cxn modelId="{B0AAF190-38DE-4AB6-9E7F-40A55DDB30B6}" type="presOf" srcId="{DC21D9CC-B394-4E0B-8ABE-A40E3CD1BBBD}" destId="{47155EBB-05D3-4FA2-9431-3A872CF2CB1C}" srcOrd="0" destOrd="0" presId="urn:microsoft.com/office/officeart/2005/8/layout/vList5"/>
    <dgm:cxn modelId="{63001371-120C-466D-8026-FEDCA482E92F}" type="presOf" srcId="{9D15A50C-A4A8-4345-BF2A-EEDE4C0950EC}" destId="{ED8F6FC0-D327-4FBF-94A2-030728C29A51}" srcOrd="0" destOrd="0" presId="urn:microsoft.com/office/officeart/2005/8/layout/vList5"/>
    <dgm:cxn modelId="{F46407A4-ADBD-4F0A-A210-4E15397E3BF2}" srcId="{8FA9AAA4-25FA-41AD-A421-AA26D9D9797E}" destId="{D5B08A50-054C-4589-A417-16D0AA309841}" srcOrd="2" destOrd="0" parTransId="{9F263332-ADCE-4E01-98A0-F332A1A6B96C}" sibTransId="{38FCB948-ABBD-41C9-9DBC-E0CF672F1114}"/>
    <dgm:cxn modelId="{C95D2652-2E44-4326-8835-F79E10DD6652}" srcId="{9509D3DA-8F58-4D64-885C-951FE01453DE}" destId="{9D15A50C-A4A8-4345-BF2A-EEDE4C0950EC}" srcOrd="0" destOrd="0" parTransId="{09FFE2FF-5366-4813-A76E-F9F4C118D559}" sibTransId="{CCF207D6-E275-46F8-8894-8B7637C0155E}"/>
    <dgm:cxn modelId="{852571E2-B366-427E-9203-690CE14D1541}" srcId="{8FA9AAA4-25FA-41AD-A421-AA26D9D9797E}" destId="{73F6A82C-6C47-4F6A-ACED-E0F2048DEC55}" srcOrd="0" destOrd="0" parTransId="{1F7B749B-8BA3-4421-BC9C-12A5B2EB2D72}" sibTransId="{B4DB53C7-F672-480A-8B48-875D323226B5}"/>
    <dgm:cxn modelId="{FC9688A4-34B5-41FE-8D12-C50DE6AE017B}" type="presOf" srcId="{3BF942D9-47D7-4FB1-9F31-A6C82E91C376}" destId="{4A0765FA-99D7-4B3B-B237-6176AF8A5692}" srcOrd="0" destOrd="0" presId="urn:microsoft.com/office/officeart/2005/8/layout/vList5"/>
    <dgm:cxn modelId="{23F00408-5034-4529-907F-A46B74A9B835}" type="presOf" srcId="{05AFBA14-A4E3-400E-B5A8-54298B244B0F}" destId="{477D9627-F157-4AF5-9130-2B9AE2D21D75}" srcOrd="0" destOrd="0" presId="urn:microsoft.com/office/officeart/2005/8/layout/vList5"/>
    <dgm:cxn modelId="{6CFB6927-6553-46D9-A3F6-A91967341E42}" srcId="{8FA9AAA4-25FA-41AD-A421-AA26D9D9797E}" destId="{3BF942D9-47D7-4FB1-9F31-A6C82E91C376}" srcOrd="1" destOrd="0" parTransId="{C5FB1E51-6263-4344-BDE6-F529A6F07557}" sibTransId="{D5F21B6E-0814-4CA1-A8D3-5E98D910C4C8}"/>
    <dgm:cxn modelId="{E96CC411-A866-477E-8D73-B388AE9FF0FF}" srcId="{8FA9AAA4-25FA-41AD-A421-AA26D9D9797E}" destId="{12E5660C-F720-4560-93A9-1B0ED6B93798}" srcOrd="3" destOrd="0" parTransId="{CE970475-D0F2-4A9C-855F-77A3B3A33A5F}" sibTransId="{48682CFF-BF9B-4902-BA1C-3D8F075A2806}"/>
    <dgm:cxn modelId="{B931CA46-C295-40A2-A326-EEBE4BBB7B64}" srcId="{8FA9AAA4-25FA-41AD-A421-AA26D9D9797E}" destId="{405D7E48-1310-4FD2-955B-2B394A2A15F7}" srcOrd="4" destOrd="0" parTransId="{EBA3C5D3-D3E8-453D-85F2-31AEBC55723F}" sibTransId="{1A8EB768-9FE0-4644-8B5A-2BFAC14C0F5E}"/>
    <dgm:cxn modelId="{0CA6CBB9-41FD-418C-ACA5-6B56805A92E0}" srcId="{8FA9AAA4-25FA-41AD-A421-AA26D9D9797E}" destId="{23193CC3-84FD-4AAB-8400-CC90D8EE785D}" srcOrd="5" destOrd="0" parTransId="{521FC955-E61C-4AC8-8CD9-164271174C6C}" sibTransId="{D92496A7-5137-4B9E-8F27-CEDE2FB3950B}"/>
    <dgm:cxn modelId="{BA735F1A-2528-457E-96E3-0277F59D3E85}" srcId="{D5B08A50-054C-4589-A417-16D0AA309841}" destId="{7BA1B0DC-C824-49A8-B9DA-C8F51C20B35B}" srcOrd="0" destOrd="0" parTransId="{5B90A1FF-04FE-457C-B226-B4D60EC93954}" sibTransId="{5E9C450A-ED79-4918-8B16-E9864E3488C1}"/>
    <dgm:cxn modelId="{25D580FB-A8D4-428D-B1A9-23D59C6FDB8B}" srcId="{23193CC3-84FD-4AAB-8400-CC90D8EE785D}" destId="{C69D58B7-94D7-475D-B48D-A5F772E10035}" srcOrd="0" destOrd="0" parTransId="{4003CB96-4E9C-49FC-BC44-07B237C9F1C1}" sibTransId="{3BE76BEE-B446-4B33-AFBB-9D2ED662A7C5}"/>
    <dgm:cxn modelId="{0848DE8B-763A-496B-8E97-CF2388E7DBBE}" type="presOf" srcId="{73F6A82C-6C47-4F6A-ACED-E0F2048DEC55}" destId="{578E3083-C323-4372-A542-0BDD54EA86CB}" srcOrd="0" destOrd="0" presId="urn:microsoft.com/office/officeart/2005/8/layout/vList5"/>
    <dgm:cxn modelId="{14767725-18E5-4DA2-BF1D-FF29911D1F4D}" srcId="{405D7E48-1310-4FD2-955B-2B394A2A15F7}" destId="{52164998-89DF-45A3-BB2A-D39E1CF8908F}" srcOrd="0" destOrd="0" parTransId="{EAC4BE4B-2327-4FC7-9E56-AA6B3AE21533}" sibTransId="{EAE14E6E-BD61-459D-A9DE-A224607BCF04}"/>
    <dgm:cxn modelId="{FE6CEB3D-173E-48F5-8E89-E4096C114E04}" srcId="{8FA9AAA4-25FA-41AD-A421-AA26D9D9797E}" destId="{9509D3DA-8F58-4D64-885C-951FE01453DE}" srcOrd="6" destOrd="0" parTransId="{3C4DA30D-23CD-44F0-9860-D39047E185EA}" sibTransId="{22C40540-5FD7-4992-90FB-DAC3B4D007EB}"/>
    <dgm:cxn modelId="{ED9D1795-88F0-40B0-BEA2-8AAF0CB37D59}" type="presOf" srcId="{D5B08A50-054C-4589-A417-16D0AA309841}" destId="{05D03337-79EE-4ECE-BDF8-8141CF21E8B6}" srcOrd="0" destOrd="0" presId="urn:microsoft.com/office/officeart/2005/8/layout/vList5"/>
    <dgm:cxn modelId="{33AF6636-87C4-4D85-A175-DCA207A92CB0}" type="presOf" srcId="{52164998-89DF-45A3-BB2A-D39E1CF8908F}" destId="{0C2E6A30-271B-4FA1-9CD0-6E9C6E502B99}" srcOrd="0" destOrd="0" presId="urn:microsoft.com/office/officeart/2005/8/layout/vList5"/>
    <dgm:cxn modelId="{13E24723-488F-483F-88C4-C1BD1EE37FE8}" type="presOf" srcId="{945B10C3-C0B8-4C37-9245-0192A8F2014C}" destId="{19E808D4-8F35-4C4C-83FE-B368CBFF4562}" srcOrd="0" destOrd="0" presId="urn:microsoft.com/office/officeart/2005/8/layout/vList5"/>
    <dgm:cxn modelId="{8363C9BE-68A3-4879-846C-2664FC1F0FE9}" srcId="{12E5660C-F720-4560-93A9-1B0ED6B93798}" destId="{05AFBA14-A4E3-400E-B5A8-54298B244B0F}" srcOrd="0" destOrd="0" parTransId="{9A61B2F8-7246-41AA-9861-7F1CA19B7E01}" sibTransId="{C425F132-C1E6-4D99-A5B1-1E1F5D851DC5}"/>
    <dgm:cxn modelId="{5D354465-2D58-4655-BCF6-94E0E7992817}" type="presParOf" srcId="{A60B1140-0C68-4B03-AB08-EB36CF77A9C3}" destId="{8B8ABD46-AD62-4CE3-90C8-84306AACA241}" srcOrd="0" destOrd="0" presId="urn:microsoft.com/office/officeart/2005/8/layout/vList5"/>
    <dgm:cxn modelId="{0113263C-FCD7-4100-8EFB-347A41145A95}" type="presParOf" srcId="{8B8ABD46-AD62-4CE3-90C8-84306AACA241}" destId="{578E3083-C323-4372-A542-0BDD54EA86CB}" srcOrd="0" destOrd="0" presId="urn:microsoft.com/office/officeart/2005/8/layout/vList5"/>
    <dgm:cxn modelId="{831D9577-936A-46C5-9A37-E672A02515CE}" type="presParOf" srcId="{8B8ABD46-AD62-4CE3-90C8-84306AACA241}" destId="{19E808D4-8F35-4C4C-83FE-B368CBFF4562}" srcOrd="1" destOrd="0" presId="urn:microsoft.com/office/officeart/2005/8/layout/vList5"/>
    <dgm:cxn modelId="{00C781AC-2999-45C6-B8E9-041EA8B817AF}" type="presParOf" srcId="{A60B1140-0C68-4B03-AB08-EB36CF77A9C3}" destId="{D790FDB6-7FA6-4355-BF57-9193E7B3550F}" srcOrd="1" destOrd="0" presId="urn:microsoft.com/office/officeart/2005/8/layout/vList5"/>
    <dgm:cxn modelId="{6DA94984-E010-4DE7-905D-07393B235BAE}" type="presParOf" srcId="{A60B1140-0C68-4B03-AB08-EB36CF77A9C3}" destId="{3A439121-E19A-48C7-95A7-79D00B1F59AD}" srcOrd="2" destOrd="0" presId="urn:microsoft.com/office/officeart/2005/8/layout/vList5"/>
    <dgm:cxn modelId="{D48B5306-29D8-420C-81FF-F0DF4E55F2D1}" type="presParOf" srcId="{3A439121-E19A-48C7-95A7-79D00B1F59AD}" destId="{4A0765FA-99D7-4B3B-B237-6176AF8A5692}" srcOrd="0" destOrd="0" presId="urn:microsoft.com/office/officeart/2005/8/layout/vList5"/>
    <dgm:cxn modelId="{36C7A612-0321-4E85-AC7E-BF05E0E66A9F}" type="presParOf" srcId="{3A439121-E19A-48C7-95A7-79D00B1F59AD}" destId="{47155EBB-05D3-4FA2-9431-3A872CF2CB1C}" srcOrd="1" destOrd="0" presId="urn:microsoft.com/office/officeart/2005/8/layout/vList5"/>
    <dgm:cxn modelId="{47AD89FD-01E2-4C9F-8EAE-39FA03B6C90D}" type="presParOf" srcId="{A60B1140-0C68-4B03-AB08-EB36CF77A9C3}" destId="{B5B06049-F0FA-4EF8-8D8C-9FEEB9D22C2F}" srcOrd="3" destOrd="0" presId="urn:microsoft.com/office/officeart/2005/8/layout/vList5"/>
    <dgm:cxn modelId="{BD74C72F-438E-4854-B3D3-6B4BF7A5AE34}" type="presParOf" srcId="{A60B1140-0C68-4B03-AB08-EB36CF77A9C3}" destId="{A99C89EE-DD91-48FA-A8CF-6EA4EB01704D}" srcOrd="4" destOrd="0" presId="urn:microsoft.com/office/officeart/2005/8/layout/vList5"/>
    <dgm:cxn modelId="{E153EDC2-2A75-45B4-89BC-EA62A66AEB2C}" type="presParOf" srcId="{A99C89EE-DD91-48FA-A8CF-6EA4EB01704D}" destId="{05D03337-79EE-4ECE-BDF8-8141CF21E8B6}" srcOrd="0" destOrd="0" presId="urn:microsoft.com/office/officeart/2005/8/layout/vList5"/>
    <dgm:cxn modelId="{FBAECA9F-88FB-4E8F-B73E-2B88CF70E7B8}" type="presParOf" srcId="{A99C89EE-DD91-48FA-A8CF-6EA4EB01704D}" destId="{0FC3D7CE-D9DF-478D-8A17-52CBA534F00C}" srcOrd="1" destOrd="0" presId="urn:microsoft.com/office/officeart/2005/8/layout/vList5"/>
    <dgm:cxn modelId="{A1D310FD-C390-4C08-BCF8-16F0DF6381A0}" type="presParOf" srcId="{A60B1140-0C68-4B03-AB08-EB36CF77A9C3}" destId="{D11CB0CD-7961-4BD1-B74B-A92D2ACEEEB5}" srcOrd="5" destOrd="0" presId="urn:microsoft.com/office/officeart/2005/8/layout/vList5"/>
    <dgm:cxn modelId="{148B9A6F-F52E-46CB-A3B3-785927369AF2}" type="presParOf" srcId="{A60B1140-0C68-4B03-AB08-EB36CF77A9C3}" destId="{8707C61E-C89F-4D44-9AD1-27B82E627160}" srcOrd="6" destOrd="0" presId="urn:microsoft.com/office/officeart/2005/8/layout/vList5"/>
    <dgm:cxn modelId="{C868F71B-EC72-47C8-BEC3-034178263F63}" type="presParOf" srcId="{8707C61E-C89F-4D44-9AD1-27B82E627160}" destId="{FA793A0D-DECD-41E1-873C-A88049AC523C}" srcOrd="0" destOrd="0" presId="urn:microsoft.com/office/officeart/2005/8/layout/vList5"/>
    <dgm:cxn modelId="{DD13680D-1862-4E7A-A1F2-D99C5D4A4C8B}" type="presParOf" srcId="{8707C61E-C89F-4D44-9AD1-27B82E627160}" destId="{477D9627-F157-4AF5-9130-2B9AE2D21D75}" srcOrd="1" destOrd="0" presId="urn:microsoft.com/office/officeart/2005/8/layout/vList5"/>
    <dgm:cxn modelId="{1060F2D1-91B5-49C0-B579-CC1366AD85DE}" type="presParOf" srcId="{A60B1140-0C68-4B03-AB08-EB36CF77A9C3}" destId="{B0B06770-7F17-41B9-9F5D-78D2DF228BC7}" srcOrd="7" destOrd="0" presId="urn:microsoft.com/office/officeart/2005/8/layout/vList5"/>
    <dgm:cxn modelId="{3D7A9A3C-9789-400F-B9DD-230C00E5CD9C}" type="presParOf" srcId="{A60B1140-0C68-4B03-AB08-EB36CF77A9C3}" destId="{82593A5B-D7B7-44B1-ACC1-FEE7BF24FAD2}" srcOrd="8" destOrd="0" presId="urn:microsoft.com/office/officeart/2005/8/layout/vList5"/>
    <dgm:cxn modelId="{82C44D19-809C-4037-B07C-4D01F41D6A54}" type="presParOf" srcId="{82593A5B-D7B7-44B1-ACC1-FEE7BF24FAD2}" destId="{BB8C38B4-2D5E-4D32-83EB-1B4A36B9B2BA}" srcOrd="0" destOrd="0" presId="urn:microsoft.com/office/officeart/2005/8/layout/vList5"/>
    <dgm:cxn modelId="{ACD7D2A2-4EFE-429C-BE3C-B3B3A8CFF959}" type="presParOf" srcId="{82593A5B-D7B7-44B1-ACC1-FEE7BF24FAD2}" destId="{0C2E6A30-271B-4FA1-9CD0-6E9C6E502B99}" srcOrd="1" destOrd="0" presId="urn:microsoft.com/office/officeart/2005/8/layout/vList5"/>
    <dgm:cxn modelId="{51ABEEB6-2039-4149-8748-9E68A343FEB6}" type="presParOf" srcId="{A60B1140-0C68-4B03-AB08-EB36CF77A9C3}" destId="{92B8446F-F1C8-4568-9334-A6E1304767F7}" srcOrd="9" destOrd="0" presId="urn:microsoft.com/office/officeart/2005/8/layout/vList5"/>
    <dgm:cxn modelId="{604769A5-07D8-4B4E-B275-E8C0AD235B27}" type="presParOf" srcId="{A60B1140-0C68-4B03-AB08-EB36CF77A9C3}" destId="{91B589F3-6551-47B8-887D-6C8B498BC688}" srcOrd="10" destOrd="0" presId="urn:microsoft.com/office/officeart/2005/8/layout/vList5"/>
    <dgm:cxn modelId="{0371697D-8C51-48AA-A957-F04662051DDE}" type="presParOf" srcId="{91B589F3-6551-47B8-887D-6C8B498BC688}" destId="{923C3DBE-367F-43C0-9B9A-3574947A56C3}" srcOrd="0" destOrd="0" presId="urn:microsoft.com/office/officeart/2005/8/layout/vList5"/>
    <dgm:cxn modelId="{074E445F-4883-4DCE-AF74-77F23558C250}" type="presParOf" srcId="{91B589F3-6551-47B8-887D-6C8B498BC688}" destId="{FA51C03A-E4D6-4949-9644-E1428268588F}" srcOrd="1" destOrd="0" presId="urn:microsoft.com/office/officeart/2005/8/layout/vList5"/>
    <dgm:cxn modelId="{3AF2B0E8-5C20-432F-B6C5-4A9DB80546E2}" type="presParOf" srcId="{A60B1140-0C68-4B03-AB08-EB36CF77A9C3}" destId="{3B2DCB44-B57E-4347-8DDE-1813E0B698E0}" srcOrd="11" destOrd="0" presId="urn:microsoft.com/office/officeart/2005/8/layout/vList5"/>
    <dgm:cxn modelId="{A54BA6BC-12F3-4FB0-A5D0-2B6A8515068B}" type="presParOf" srcId="{A60B1140-0C68-4B03-AB08-EB36CF77A9C3}" destId="{6AE81ACC-8ED3-49D9-A749-870FC2DC1C9E}" srcOrd="12" destOrd="0" presId="urn:microsoft.com/office/officeart/2005/8/layout/vList5"/>
    <dgm:cxn modelId="{866084D2-692D-4A19-ABF5-13B49C832FA7}" type="presParOf" srcId="{6AE81ACC-8ED3-49D9-A749-870FC2DC1C9E}" destId="{FDD3C122-CB1A-47A0-9EA3-208F13B4504C}" srcOrd="0" destOrd="0" presId="urn:microsoft.com/office/officeart/2005/8/layout/vList5"/>
    <dgm:cxn modelId="{1F51F736-960C-4509-9B5A-E28B35D4C864}" type="presParOf" srcId="{6AE81ACC-8ED3-49D9-A749-870FC2DC1C9E}" destId="{ED8F6FC0-D327-4FBF-94A2-030728C29A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C5700-26EC-244C-90F5-3F7F3307BCBF}">
      <dsp:nvSpPr>
        <dsp:cNvPr id="0" name=""/>
        <dsp:cNvSpPr/>
      </dsp:nvSpPr>
      <dsp:spPr>
        <a:xfrm>
          <a:off x="2576228" y="61990"/>
          <a:ext cx="2975542" cy="2975542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Programi</a:t>
          </a:r>
          <a:r>
            <a:rPr lang="en-US" sz="3400" kern="1200" dirty="0"/>
            <a:t> </a:t>
          </a:r>
          <a:r>
            <a:rPr lang="en-US" sz="3400" kern="1200" dirty="0" err="1"/>
            <a:t>i</a:t>
          </a:r>
          <a:r>
            <a:rPr lang="en-US" sz="3400" kern="1200" dirty="0"/>
            <a:t> </a:t>
          </a:r>
          <a:r>
            <a:rPr lang="en-US" sz="3400" kern="1200" dirty="0" err="1"/>
            <a:t>aktivnosti</a:t>
          </a:r>
          <a:endParaRPr lang="en-US" sz="3400" kern="1200" dirty="0"/>
        </a:p>
      </dsp:txBody>
      <dsp:txXfrm>
        <a:off x="2972967" y="582710"/>
        <a:ext cx="2182064" cy="1338994"/>
      </dsp:txXfrm>
    </dsp:sp>
    <dsp:sp modelId="{CDAFF4C0-16CD-B747-8144-CC6798A29B60}">
      <dsp:nvSpPr>
        <dsp:cNvPr id="0" name=""/>
        <dsp:cNvSpPr/>
      </dsp:nvSpPr>
      <dsp:spPr>
        <a:xfrm>
          <a:off x="3649903" y="1921704"/>
          <a:ext cx="2975542" cy="2975542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Podrška</a:t>
          </a:r>
          <a:endParaRPr lang="en-US" sz="3400" kern="1200" dirty="0"/>
        </a:p>
      </dsp:txBody>
      <dsp:txXfrm>
        <a:off x="4559923" y="2690386"/>
        <a:ext cx="1785325" cy="1636548"/>
      </dsp:txXfrm>
    </dsp:sp>
    <dsp:sp modelId="{7E5841BB-CBA8-6A4D-8885-2A6CCA25ADEE}">
      <dsp:nvSpPr>
        <dsp:cNvPr id="0" name=""/>
        <dsp:cNvSpPr/>
      </dsp:nvSpPr>
      <dsp:spPr>
        <a:xfrm>
          <a:off x="1502553" y="1921704"/>
          <a:ext cx="2975542" cy="2975542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Kapaciteti</a:t>
          </a:r>
          <a:r>
            <a:rPr lang="en-US" sz="3400" kern="1200" dirty="0"/>
            <a:t> </a:t>
          </a:r>
          <a:r>
            <a:rPr lang="en-US" sz="3400" kern="1200" dirty="0" err="1"/>
            <a:t>i</a:t>
          </a:r>
          <a:r>
            <a:rPr lang="en-US" sz="3400" kern="1200" dirty="0"/>
            <a:t> </a:t>
          </a:r>
          <a:r>
            <a:rPr lang="en-US" sz="3400" kern="1200" dirty="0" err="1"/>
            <a:t>resursi</a:t>
          </a:r>
          <a:endParaRPr lang="en-US" sz="3400" kern="1200" dirty="0"/>
        </a:p>
      </dsp:txBody>
      <dsp:txXfrm>
        <a:off x="1782750" y="2690386"/>
        <a:ext cx="1785325" cy="1636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68072-5BC0-5048-9785-9E12528E3C27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200" b="1" kern="1200"/>
            <a:t>ljudi </a:t>
          </a:r>
          <a:r>
            <a:rPr lang="sr-Latn-RS" sz="3200" kern="1200"/>
            <a:t>(uključujući informacije i znanje), </a:t>
          </a:r>
          <a:endParaRPr lang="en-US" sz="3200" kern="1200"/>
        </a:p>
      </dsp:txBody>
      <dsp:txXfrm>
        <a:off x="62141" y="130324"/>
        <a:ext cx="6139358" cy="1148678"/>
      </dsp:txXfrm>
    </dsp:sp>
    <dsp:sp modelId="{09063741-88EE-4545-9FA9-F6AB14D2F727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/>
            <a:t>infrastruktura</a:t>
          </a:r>
          <a:r>
            <a:rPr lang="en-US" sz="3200" kern="1200"/>
            <a:t> (stare zgrade i slicno), </a:t>
          </a:r>
        </a:p>
      </dsp:txBody>
      <dsp:txXfrm>
        <a:off x="62141" y="1495444"/>
        <a:ext cx="6139358" cy="1148678"/>
      </dsp:txXfrm>
    </dsp:sp>
    <dsp:sp modelId="{E91BE450-E080-E248-80DB-0583F9444D9B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/>
            <a:t>prirodni resursi</a:t>
          </a:r>
          <a:r>
            <a:rPr lang="en-US" sz="3200" kern="1200"/>
            <a:t> </a:t>
          </a:r>
        </a:p>
      </dsp:txBody>
      <dsp:txXfrm>
        <a:off x="62141" y="2860564"/>
        <a:ext cx="6139358" cy="1148678"/>
      </dsp:txXfrm>
    </dsp:sp>
    <dsp:sp modelId="{216250A0-DC76-1A48-A7B4-F8A728B2DD89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/>
            <a:t>kulturna baština </a:t>
          </a:r>
          <a:r>
            <a:rPr lang="en-US" sz="3200" kern="1200"/>
            <a:t>(materijalna i nematerijalna kulturna baština)</a:t>
          </a:r>
        </a:p>
      </dsp:txBody>
      <dsp:txXfrm>
        <a:off x="62141" y="4225685"/>
        <a:ext cx="6139358" cy="114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AAC01-3C7E-414E-9C92-8697F3363C63}">
      <dsp:nvSpPr>
        <dsp:cNvPr id="0" name=""/>
        <dsp:cNvSpPr/>
      </dsp:nvSpPr>
      <dsp:spPr>
        <a:xfrm>
          <a:off x="0" y="511102"/>
          <a:ext cx="6263640" cy="21966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100" kern="1200" dirty="0"/>
            <a:t>Ne radimo na poboljšanju imidža civilnog društva, </a:t>
          </a:r>
          <a:endParaRPr lang="en-US" sz="3100" kern="1200" dirty="0"/>
        </a:p>
      </dsp:txBody>
      <dsp:txXfrm>
        <a:off x="107229" y="618331"/>
        <a:ext cx="6049182" cy="1982143"/>
      </dsp:txXfrm>
    </dsp:sp>
    <dsp:sp modelId="{3AE81E88-E8A4-084D-8748-859E3CB810D7}">
      <dsp:nvSpPr>
        <dsp:cNvPr id="0" name=""/>
        <dsp:cNvSpPr/>
      </dsp:nvSpPr>
      <dsp:spPr>
        <a:xfrm>
          <a:off x="0" y="2796983"/>
          <a:ext cx="6263640" cy="219660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100" kern="1200"/>
            <a:t>Cilj nam je da podržimo da civilno društvo postane snažnije i uticajnije na promene, otvoreno za rad </a:t>
          </a:r>
          <a:r>
            <a:rPr lang="sr-Latn-RS" sz="3100" b="1" kern="1200"/>
            <a:t>sa građanima, a ne samo za građane</a:t>
          </a:r>
          <a:endParaRPr lang="en-US" sz="3100" kern="1200"/>
        </a:p>
      </dsp:txBody>
      <dsp:txXfrm>
        <a:off x="107229" y="2904212"/>
        <a:ext cx="6049182" cy="1982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808D4-8F35-4C4C-83FE-B368CBFF4562}">
      <dsp:nvSpPr>
        <dsp:cNvPr id="0" name=""/>
        <dsp:cNvSpPr/>
      </dsp:nvSpPr>
      <dsp:spPr>
        <a:xfrm rot="5400000">
          <a:off x="7475284" y="-3337354"/>
          <a:ext cx="462334" cy="72531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Aplikanti</a:t>
          </a:r>
          <a:r>
            <a:rPr lang="en-US" sz="1800" b="1" i="1" kern="1200" dirty="0" smtClean="0"/>
            <a:t> </a:t>
          </a:r>
          <a:r>
            <a:rPr lang="en-US" sz="1800" kern="1200" dirty="0" err="1" smtClean="0"/>
            <a:t>treba</a:t>
          </a:r>
          <a:r>
            <a:rPr lang="en-US" sz="1800" kern="1200" dirty="0" smtClean="0"/>
            <a:t> da </a:t>
          </a:r>
          <a:r>
            <a:rPr lang="en-US" sz="1800" kern="1200" dirty="0" err="1" smtClean="0"/>
            <a:t>pošalju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svoju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projektnu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ideju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najkasnije</a:t>
          </a:r>
          <a:r>
            <a:rPr lang="en-US" sz="1800" kern="1200" dirty="0" smtClean="0"/>
            <a:t> do 30.juna 2021. </a:t>
          </a:r>
          <a:r>
            <a:rPr lang="en-US" sz="1800" kern="1200" dirty="0" err="1" smtClean="0"/>
            <a:t>godine</a:t>
          </a:r>
          <a:endParaRPr lang="en-US" sz="1800" kern="1200" dirty="0"/>
        </a:p>
      </dsp:txBody>
      <dsp:txXfrm rot="-5400000">
        <a:off x="4079886" y="80613"/>
        <a:ext cx="7230562" cy="417196"/>
      </dsp:txXfrm>
    </dsp:sp>
    <dsp:sp modelId="{578E3083-C323-4372-A542-0BDD54EA86CB}">
      <dsp:nvSpPr>
        <dsp:cNvPr id="0" name=""/>
        <dsp:cNvSpPr/>
      </dsp:nvSpPr>
      <dsp:spPr>
        <a:xfrm>
          <a:off x="0" y="252"/>
          <a:ext cx="4079886" cy="577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i="1" u="sng" kern="1200" dirty="0" smtClean="0"/>
            <a:t>Slanje projektne ideje</a:t>
          </a:r>
          <a:endParaRPr lang="en-US" sz="1600" kern="1200" dirty="0"/>
        </a:p>
      </dsp:txBody>
      <dsp:txXfrm>
        <a:off x="28212" y="28464"/>
        <a:ext cx="4023462" cy="521494"/>
      </dsp:txXfrm>
    </dsp:sp>
    <dsp:sp modelId="{47155EBB-05D3-4FA2-9431-3A872CF2CB1C}">
      <dsp:nvSpPr>
        <dsp:cNvPr id="0" name=""/>
        <dsp:cNvSpPr/>
      </dsp:nvSpPr>
      <dsp:spPr>
        <a:xfrm rot="5400000">
          <a:off x="7150098" y="-2467129"/>
          <a:ext cx="1097656" cy="7246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Selekcioni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odbor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će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tokom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jula</a:t>
          </a:r>
          <a:r>
            <a:rPr lang="en-US" sz="1800" kern="1200" dirty="0" smtClean="0"/>
            <a:t> 2021. </a:t>
          </a:r>
          <a:r>
            <a:rPr lang="en-US" sz="1800" kern="1200" dirty="0" err="1" smtClean="0"/>
            <a:t>godine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odabrati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najrealističnije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ideje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koje</a:t>
          </a:r>
          <a:r>
            <a:rPr lang="en-US" sz="1800" kern="1200" dirty="0" smtClean="0"/>
            <a:t> </a:t>
          </a:r>
          <a:r>
            <a:rPr lang="sr-Latn-RS" sz="1800" kern="1200" dirty="0" smtClean="0"/>
            <a:t>se </a:t>
          </a:r>
          <a:r>
            <a:rPr lang="en-US" sz="1800" kern="1200" dirty="0" err="1" smtClean="0"/>
            <a:t>kvalifikuju</a:t>
          </a:r>
          <a:r>
            <a:rPr lang="en-US" sz="1800" kern="1200" dirty="0" smtClean="0"/>
            <a:t> se </a:t>
          </a:r>
          <a:r>
            <a:rPr lang="en-US" sz="1800" kern="1200" dirty="0" err="1" smtClean="0"/>
            <a:t>za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razradu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finalnih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predloga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projekata</a:t>
          </a:r>
          <a:r>
            <a:rPr lang="en-US" sz="1800" kern="1200" dirty="0" smtClean="0"/>
            <a:t>. </a:t>
          </a:r>
          <a:endParaRPr lang="en-US" sz="1800" kern="1200" dirty="0"/>
        </a:p>
      </dsp:txBody>
      <dsp:txXfrm rot="-5400000">
        <a:off x="4075903" y="660649"/>
        <a:ext cx="7192465" cy="990490"/>
      </dsp:txXfrm>
    </dsp:sp>
    <dsp:sp modelId="{4A0765FA-99D7-4B3B-B237-6176AF8A5692}">
      <dsp:nvSpPr>
        <dsp:cNvPr id="0" name=""/>
        <dsp:cNvSpPr/>
      </dsp:nvSpPr>
      <dsp:spPr>
        <a:xfrm>
          <a:off x="0" y="710088"/>
          <a:ext cx="4075902" cy="891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u="sng" kern="1200" dirty="0" err="1" smtClean="0"/>
            <a:t>Administrativna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provera</a:t>
          </a:r>
          <a:r>
            <a:rPr lang="en-US" sz="1600" b="1" i="1" u="sng" kern="1200" dirty="0" smtClean="0"/>
            <a:t> i </a:t>
          </a:r>
          <a:r>
            <a:rPr lang="en-US" sz="1600" b="1" i="1" u="sng" kern="1200" dirty="0" err="1" smtClean="0"/>
            <a:t>izbor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aplikanata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za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razradu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finalnih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predloga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projekata</a:t>
          </a:r>
          <a:endParaRPr lang="en-US" sz="1600" kern="1200" dirty="0"/>
        </a:p>
      </dsp:txBody>
      <dsp:txXfrm>
        <a:off x="43525" y="753613"/>
        <a:ext cx="3988852" cy="804562"/>
      </dsp:txXfrm>
    </dsp:sp>
    <dsp:sp modelId="{0FC3D7CE-D9DF-478D-8A17-52CBA534F00C}">
      <dsp:nvSpPr>
        <dsp:cNvPr id="0" name=""/>
        <dsp:cNvSpPr/>
      </dsp:nvSpPr>
      <dsp:spPr>
        <a:xfrm rot="5400000">
          <a:off x="7475284" y="-1603988"/>
          <a:ext cx="462334" cy="72531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Okvirno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vreme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relizacije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edukacija</a:t>
          </a:r>
          <a:r>
            <a:rPr lang="en-US" sz="1800" kern="1200" dirty="0" smtClean="0"/>
            <a:t> je </a:t>
          </a:r>
          <a:r>
            <a:rPr lang="en-US" sz="1800" kern="1200" dirty="0" err="1" smtClean="0"/>
            <a:t>kraj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jula</a:t>
          </a:r>
          <a:r>
            <a:rPr lang="en-US" sz="1800" kern="1200" dirty="0" smtClean="0"/>
            <a:t> 2021.godine.</a:t>
          </a:r>
          <a:endParaRPr lang="en-US" sz="1800" kern="1200" dirty="0"/>
        </a:p>
      </dsp:txBody>
      <dsp:txXfrm rot="-5400000">
        <a:off x="4079886" y="1813979"/>
        <a:ext cx="7230562" cy="417196"/>
      </dsp:txXfrm>
    </dsp:sp>
    <dsp:sp modelId="{05D03337-79EE-4ECE-BDF8-8141CF21E8B6}">
      <dsp:nvSpPr>
        <dsp:cNvPr id="0" name=""/>
        <dsp:cNvSpPr/>
      </dsp:nvSpPr>
      <dsp:spPr>
        <a:xfrm>
          <a:off x="0" y="1733618"/>
          <a:ext cx="4079886" cy="577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u="sng" kern="1200" dirty="0" err="1" smtClean="0"/>
            <a:t>Edukacija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za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aplikante</a:t>
          </a:r>
          <a:r>
            <a:rPr lang="en-US" sz="1600" b="1" kern="1200" dirty="0" smtClean="0"/>
            <a:t>:</a:t>
          </a:r>
          <a:r>
            <a:rPr lang="en-US" sz="1600" b="1" i="1" kern="1200" dirty="0" smtClean="0"/>
            <a:t> </a:t>
          </a:r>
          <a:endParaRPr lang="en-US" sz="1600" kern="1200" dirty="0"/>
        </a:p>
      </dsp:txBody>
      <dsp:txXfrm>
        <a:off x="28212" y="1761830"/>
        <a:ext cx="4023462" cy="521494"/>
      </dsp:txXfrm>
    </dsp:sp>
    <dsp:sp modelId="{477D9627-F157-4AF5-9130-2B9AE2D21D75}">
      <dsp:nvSpPr>
        <dsp:cNvPr id="0" name=""/>
        <dsp:cNvSpPr/>
      </dsp:nvSpPr>
      <dsp:spPr>
        <a:xfrm rot="5400000">
          <a:off x="7475284" y="-997174"/>
          <a:ext cx="462334" cy="72531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Okvirno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vreme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podnošenje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finalnih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predloga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projekata</a:t>
          </a:r>
          <a:r>
            <a:rPr lang="en-US" sz="1800" kern="1200" dirty="0" smtClean="0"/>
            <a:t> je </a:t>
          </a:r>
          <a:r>
            <a:rPr lang="en-US" sz="1800" kern="1200" dirty="0" err="1" smtClean="0"/>
            <a:t>sredina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avgusta</a:t>
          </a:r>
          <a:r>
            <a:rPr lang="en-US" sz="1800" kern="1200" dirty="0" smtClean="0"/>
            <a:t> 2021.godine.   </a:t>
          </a:r>
          <a:endParaRPr lang="en-US" sz="1800" kern="1200" dirty="0"/>
        </a:p>
      </dsp:txBody>
      <dsp:txXfrm rot="-5400000">
        <a:off x="4079886" y="2420793"/>
        <a:ext cx="7230562" cy="417196"/>
      </dsp:txXfrm>
    </dsp:sp>
    <dsp:sp modelId="{FA793A0D-DECD-41E1-873C-A88049AC523C}">
      <dsp:nvSpPr>
        <dsp:cNvPr id="0" name=""/>
        <dsp:cNvSpPr/>
      </dsp:nvSpPr>
      <dsp:spPr>
        <a:xfrm>
          <a:off x="0" y="2340432"/>
          <a:ext cx="4079886" cy="577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u="sng" kern="1200" dirty="0" err="1" smtClean="0"/>
            <a:t>Razrada</a:t>
          </a:r>
          <a:r>
            <a:rPr lang="en-US" sz="1600" b="1" i="1" u="sng" kern="1200" dirty="0" smtClean="0"/>
            <a:t> I </a:t>
          </a:r>
          <a:r>
            <a:rPr lang="en-US" sz="1600" b="1" i="1" u="sng" kern="1200" dirty="0" err="1" smtClean="0"/>
            <a:t>podnošenje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finalnih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predloga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projekata</a:t>
          </a:r>
          <a:r>
            <a:rPr lang="en-US" sz="1600" b="1" i="1" u="sng" kern="1200" dirty="0" smtClean="0"/>
            <a:t>:</a:t>
          </a:r>
          <a:r>
            <a:rPr lang="en-US" sz="1600" b="1" i="1" kern="1200" dirty="0" smtClean="0"/>
            <a:t> </a:t>
          </a:r>
          <a:endParaRPr lang="en-US" sz="1600" kern="1200" dirty="0"/>
        </a:p>
      </dsp:txBody>
      <dsp:txXfrm>
        <a:off x="28212" y="2368644"/>
        <a:ext cx="4023462" cy="521494"/>
      </dsp:txXfrm>
    </dsp:sp>
    <dsp:sp modelId="{0C2E6A30-271B-4FA1-9CD0-6E9C6E502B99}">
      <dsp:nvSpPr>
        <dsp:cNvPr id="0" name=""/>
        <dsp:cNvSpPr/>
      </dsp:nvSpPr>
      <dsp:spPr>
        <a:xfrm rot="5400000">
          <a:off x="7475284" y="-390360"/>
          <a:ext cx="462334" cy="72531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Okvirno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vreme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izbora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dobitnika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donacija</a:t>
          </a:r>
          <a:r>
            <a:rPr lang="en-US" sz="1800" kern="1200" dirty="0" smtClean="0"/>
            <a:t> je </a:t>
          </a:r>
          <a:r>
            <a:rPr lang="en-US" sz="1800" kern="1200" dirty="0" err="1" smtClean="0"/>
            <a:t>kraj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avgusta</a:t>
          </a:r>
          <a:r>
            <a:rPr lang="en-US" sz="1800" kern="1200" dirty="0" smtClean="0"/>
            <a:t> 2021.</a:t>
          </a:r>
          <a:endParaRPr lang="en-US" sz="1800" kern="1200" dirty="0"/>
        </a:p>
      </dsp:txBody>
      <dsp:txXfrm rot="-5400000">
        <a:off x="4079886" y="3027607"/>
        <a:ext cx="7230562" cy="417196"/>
      </dsp:txXfrm>
    </dsp:sp>
    <dsp:sp modelId="{BB8C38B4-2D5E-4D32-83EB-1B4A36B9B2BA}">
      <dsp:nvSpPr>
        <dsp:cNvPr id="0" name=""/>
        <dsp:cNvSpPr/>
      </dsp:nvSpPr>
      <dsp:spPr>
        <a:xfrm>
          <a:off x="0" y="2947246"/>
          <a:ext cx="4079886" cy="577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u="sng" kern="1200" dirty="0" err="1" smtClean="0"/>
            <a:t>Izbor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dobitnika</a:t>
          </a:r>
          <a:r>
            <a:rPr lang="en-US" sz="1600" b="1" i="1" u="sng" kern="1200" dirty="0" smtClean="0"/>
            <a:t> </a:t>
          </a:r>
          <a:r>
            <a:rPr lang="en-US" sz="1600" b="1" i="1" u="sng" kern="1200" dirty="0" err="1" smtClean="0"/>
            <a:t>donacija</a:t>
          </a:r>
          <a:r>
            <a:rPr lang="en-US" sz="1600" b="1" kern="1200" dirty="0" smtClean="0"/>
            <a:t>:</a:t>
          </a:r>
          <a:r>
            <a:rPr lang="en-US" sz="1600" b="1" i="1" kern="1200" dirty="0" smtClean="0"/>
            <a:t> </a:t>
          </a:r>
          <a:endParaRPr lang="en-US" sz="1600" kern="1200" dirty="0"/>
        </a:p>
      </dsp:txBody>
      <dsp:txXfrm>
        <a:off x="28212" y="2975458"/>
        <a:ext cx="4023462" cy="521494"/>
      </dsp:txXfrm>
    </dsp:sp>
    <dsp:sp modelId="{FA51C03A-E4D6-4949-9644-E1428268588F}">
      <dsp:nvSpPr>
        <dsp:cNvPr id="0" name=""/>
        <dsp:cNvSpPr/>
      </dsp:nvSpPr>
      <dsp:spPr>
        <a:xfrm rot="5400000">
          <a:off x="7475284" y="216453"/>
          <a:ext cx="462334" cy="72531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 smtClean="0"/>
            <a:t>6- 8 meseci, početak 1.septembar  2021.  </a:t>
          </a:r>
          <a:endParaRPr lang="en-US" sz="1800" kern="1200" dirty="0"/>
        </a:p>
      </dsp:txBody>
      <dsp:txXfrm rot="-5400000">
        <a:off x="4079886" y="3634421"/>
        <a:ext cx="7230562" cy="417196"/>
      </dsp:txXfrm>
    </dsp:sp>
    <dsp:sp modelId="{923C3DBE-367F-43C0-9B9A-3574947A56C3}">
      <dsp:nvSpPr>
        <dsp:cNvPr id="0" name=""/>
        <dsp:cNvSpPr/>
      </dsp:nvSpPr>
      <dsp:spPr>
        <a:xfrm>
          <a:off x="0" y="3554060"/>
          <a:ext cx="4079886" cy="577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i="1" u="sng" kern="1200" dirty="0" smtClean="0"/>
            <a:t>Sprovođenje odobrenih projekata </a:t>
          </a:r>
          <a:r>
            <a:rPr lang="sr-Latn-RS" sz="1600" kern="1200" dirty="0" smtClean="0"/>
            <a:t>. </a:t>
          </a:r>
          <a:endParaRPr lang="en-US" sz="1600" kern="1200" dirty="0"/>
        </a:p>
      </dsp:txBody>
      <dsp:txXfrm>
        <a:off x="28212" y="3582272"/>
        <a:ext cx="4023462" cy="521494"/>
      </dsp:txXfrm>
    </dsp:sp>
    <dsp:sp modelId="{ED8F6FC0-D327-4FBF-94A2-030728C29A51}">
      <dsp:nvSpPr>
        <dsp:cNvPr id="0" name=""/>
        <dsp:cNvSpPr/>
      </dsp:nvSpPr>
      <dsp:spPr>
        <a:xfrm rot="5400000">
          <a:off x="7475284" y="823268"/>
          <a:ext cx="462334" cy="72531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 smtClean="0"/>
            <a:t>Periodični i finalni izveštaji 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 rot="-5400000">
        <a:off x="4079886" y="4241236"/>
        <a:ext cx="7230562" cy="417196"/>
      </dsp:txXfrm>
    </dsp:sp>
    <dsp:sp modelId="{FDD3C122-CB1A-47A0-9EA3-208F13B4504C}">
      <dsp:nvSpPr>
        <dsp:cNvPr id="0" name=""/>
        <dsp:cNvSpPr/>
      </dsp:nvSpPr>
      <dsp:spPr>
        <a:xfrm>
          <a:off x="0" y="4160874"/>
          <a:ext cx="4079886" cy="577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i="1" u="sng" kern="1200" dirty="0" smtClean="0"/>
            <a:t>Izveštavanje o realizovanim akcijama:</a:t>
          </a:r>
          <a:r>
            <a:rPr lang="sr-Latn-RS" sz="1600" kern="1200" dirty="0" smtClean="0"/>
            <a:t> </a:t>
          </a:r>
          <a:endParaRPr lang="en-US" sz="1600" kern="1200" dirty="0"/>
        </a:p>
      </dsp:txBody>
      <dsp:txXfrm>
        <a:off x="28212" y="4189086"/>
        <a:ext cx="4023462" cy="521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22EA58-2F13-AD46-9EEF-FA684E64B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093B6E-DFC5-BD47-9A19-B3B4686B6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6B126F-08B1-3C49-A98B-88781326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5B69-F90D-ED4C-ABAC-6B9454E71A2D}" type="datetimeFigureOut">
              <a:rPr lang="x-none" smtClean="0"/>
              <a:t>6/16/2021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DF5663-47AF-8243-A5A7-059BAC6C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6B0F6B-2BF3-9B45-AD1F-6055B150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55FF-AD39-A84B-8081-7AEE514DA5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831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E8DF1-048D-AD40-B510-A4D34CA6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1794AB-CBA1-8247-9C43-90725984E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52A57D-7C4D-9F4D-A97F-216E4EFB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5B69-F90D-ED4C-ABAC-6B9454E71A2D}" type="datetimeFigureOut">
              <a:rPr lang="x-none" smtClean="0"/>
              <a:t>6/16/2021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E80D27-1EE5-164D-A0EC-EC8CE6E8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815F01-989D-DA44-BDF0-5E6E93D3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55FF-AD39-A84B-8081-7AEE514DA5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39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AA0B21-417B-7D44-8392-4028F3387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A85301-9092-F747-954E-F8DE78BA4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B0C20F-F856-5444-A179-5C6F438E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5B69-F90D-ED4C-ABAC-6B9454E71A2D}" type="datetimeFigureOut">
              <a:rPr lang="x-none" smtClean="0"/>
              <a:t>6/16/2021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D862D2-041E-814C-9667-D51E9DA1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B45A32-0605-3B43-BBC5-807428AC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55FF-AD39-A84B-8081-7AEE514DA5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597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54386E-1F55-1945-94E8-CA9CED53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36EDF7-A3E5-0745-BA5A-7B399FA23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0B0699-9E87-2F49-AAED-E744251A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5B69-F90D-ED4C-ABAC-6B9454E71A2D}" type="datetimeFigureOut">
              <a:rPr lang="x-none" smtClean="0"/>
              <a:t>6/16/2021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42DE95-D32E-1545-8130-3DE5BA99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6BE751-1E52-0543-B7C1-29B38B7C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55FF-AD39-A84B-8081-7AEE514DA5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71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90C5E2-815F-5846-8587-830CE6CC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26E666-C1F3-F14F-B27F-7D65E84E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692B08-5777-5A49-899F-4A03B904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5B69-F90D-ED4C-ABAC-6B9454E71A2D}" type="datetimeFigureOut">
              <a:rPr lang="x-none" smtClean="0"/>
              <a:t>6/16/2021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5531F9-3BFA-9D48-A05B-83D976B3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72B2C8-921E-E64C-9EC1-2B54380F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55FF-AD39-A84B-8081-7AEE514DA5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164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DB8795-E45F-7C4E-8244-E6400D79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E62BDA-1B9F-BE40-9886-DC46B6F9C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A2025F-39E4-EE42-930C-665E17DF9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76CC70-7A11-9346-9319-6A2BB884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5B69-F90D-ED4C-ABAC-6B9454E71A2D}" type="datetimeFigureOut">
              <a:rPr lang="x-none" smtClean="0"/>
              <a:t>6/16/2021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F8D32D-B416-4244-A9EB-3C3E260D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158D8A-F241-3C45-821A-A9B5E184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55FF-AD39-A84B-8081-7AEE514DA5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239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DC3C0B-7153-6440-8E58-79FB2481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612604-DB23-0748-96BA-1B9D2AD50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81B371-C0AE-FA49-A0E2-79F55B7E7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B1EFC5D-73FA-9E40-8BCD-D9346A10C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27D83D0-629F-454C-B43E-0AE2B1FA9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D560FE4-502F-274B-BD5B-604E3D7D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5B69-F90D-ED4C-ABAC-6B9454E71A2D}" type="datetimeFigureOut">
              <a:rPr lang="x-none" smtClean="0"/>
              <a:t>6/16/2021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6F3F847-B0F9-0046-9EB5-0962F9A6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C2ACB6B-F17D-F145-B273-1BE85808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55FF-AD39-A84B-8081-7AEE514DA5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497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344EE5-B572-9243-9260-9D7CFB1E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3E2BFF-5A7E-4348-93DD-E0C9749B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5B69-F90D-ED4C-ABAC-6B9454E71A2D}" type="datetimeFigureOut">
              <a:rPr lang="x-none" smtClean="0"/>
              <a:t>6/16/2021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27D755-D5C1-5241-8A1C-054A1537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A30315F-CDFE-B74D-AEAC-0022572C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55FF-AD39-A84B-8081-7AEE514DA5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100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5ADF83A-7E21-3542-A8CB-3E608FC9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5B69-F90D-ED4C-ABAC-6B9454E71A2D}" type="datetimeFigureOut">
              <a:rPr lang="x-none" smtClean="0"/>
              <a:t>6/16/2021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BEB30AB-5820-2442-A902-67157925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9D6191-0A62-D74C-8554-80BD1B5B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55FF-AD39-A84B-8081-7AEE514DA5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32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EEB5F-780F-F245-9AFA-C82D6000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7A4A09-1034-7247-A7B9-89BA2003F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5F4B81-6D9D-6347-BA4F-BD8833446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990400-E330-CA40-9EA7-8228FBE2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5B69-F90D-ED4C-ABAC-6B9454E71A2D}" type="datetimeFigureOut">
              <a:rPr lang="x-none" smtClean="0"/>
              <a:t>6/16/2021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A2B1A3-734E-7642-9A48-2C1767D5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DEEF8E-448B-B147-8A36-69243349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55FF-AD39-A84B-8081-7AEE514DA5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342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D9E88F-F9C6-A444-AB47-E3EE4973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E9E0ADD-2D0F-8C47-8CAF-1F8EF8E1F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DE67DC-A9FB-6445-A9B4-0BC96EF5A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01C97D-D999-6249-8E6B-6256CED8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5B69-F90D-ED4C-ABAC-6B9454E71A2D}" type="datetimeFigureOut">
              <a:rPr lang="x-none" smtClean="0"/>
              <a:t>6/16/2021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C233E7-501F-794E-A66B-2385FE29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583C8B-D13F-F74B-A6FE-D2B98E90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55FF-AD39-A84B-8081-7AEE514DA5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157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430EA38-CDFD-8849-9D53-85F4A44E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57722F-FA81-3545-8FAB-E5905B85A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5BEF66-F991-E845-A1FA-633439FD4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5B69-F90D-ED4C-ABAC-6B9454E71A2D}" type="datetimeFigureOut">
              <a:rPr lang="x-none" smtClean="0"/>
              <a:t>6/16/2021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365842-7F8F-E948-BDF4-EFF1EB58F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A50803-E955-204B-B208-0B8FF6F41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55FF-AD39-A84B-8081-7AEE514DA5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460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omeni.rs/aktuelni-konkursi/" TargetMode="External"/><Relationship Id="rId5" Type="http://schemas.openxmlformats.org/officeDocument/2006/relationships/hyperlink" Target="http://www.promeni.rs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romeni.rs/aktivisticke-price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promeni.rs/aktivisticki-alat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omeni.rs/aktuelni-konkursi/" TargetMode="External"/><Relationship Id="rId5" Type="http://schemas.openxmlformats.org/officeDocument/2006/relationships/hyperlink" Target="https://promeni.rs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promeni.rs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517A47C-B2E5-4B79-8061-D74B1311A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C505E780-2083-4CB5-A42A-5E0E2908EC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="" xmlns:a16="http://schemas.microsoft.com/office/drawing/2014/main" id="{D2C0AE1C-0118-41AE-8A10-7CDCBF10E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F2BEFC-93B2-FB4E-A5B5-32EE5E85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9914590" cy="452628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LOKALNI POZIV ZA EU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ORIJENATACIONA SESIJA: INSTITUCIONALNI GRANTOVI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16.jun  2021.godine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x-none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63EEC44-1BA3-44ED-81FC-A644B04B2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56BA40B-D752-7048-BF51-F9A7D4B74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A773E59-F02D-DF41-9F04-27E2CAF90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0A51DA-981A-FB46-AB00-2AD86BE70A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 da konkuriše za podršku?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511426"/>
            <a:ext cx="11270672" cy="3556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err="1"/>
              <a:t>Aplikanti</a:t>
            </a:r>
            <a:r>
              <a:rPr lang="en-US" sz="2800" dirty="0"/>
              <a:t>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autentične</a:t>
            </a:r>
            <a:r>
              <a:rPr lang="en-US" sz="2800" dirty="0"/>
              <a:t> </a:t>
            </a:r>
            <a:r>
              <a:rPr lang="en-US" sz="2800" dirty="0" err="1"/>
              <a:t>lokalne</a:t>
            </a:r>
            <a:r>
              <a:rPr lang="en-US" sz="2800" dirty="0"/>
              <a:t> </a:t>
            </a:r>
            <a:r>
              <a:rPr lang="en-US" sz="2800" dirty="0" err="1"/>
              <a:t>inicijative</a:t>
            </a:r>
            <a:r>
              <a:rPr lang="en-US" sz="2800" dirty="0"/>
              <a:t>,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b="1" dirty="0" err="1"/>
              <a:t>registrovane</a:t>
            </a:r>
            <a:r>
              <a:rPr lang="en-US" sz="2800" b="1" dirty="0"/>
              <a:t> </a:t>
            </a:r>
            <a:r>
              <a:rPr lang="en-US" sz="2800" b="1" dirty="0" err="1"/>
              <a:t>organizacije</a:t>
            </a:r>
            <a:r>
              <a:rPr lang="en-US" sz="2800" b="1" dirty="0"/>
              <a:t> </a:t>
            </a:r>
            <a:r>
              <a:rPr lang="en-US" sz="2800" b="1" dirty="0" err="1"/>
              <a:t>građanskog</a:t>
            </a:r>
            <a:r>
              <a:rPr lang="en-US" sz="2800" b="1" dirty="0"/>
              <a:t> </a:t>
            </a:r>
            <a:r>
              <a:rPr lang="en-US" sz="2800" b="1" dirty="0" err="1"/>
              <a:t>društva</a:t>
            </a:r>
            <a:r>
              <a:rPr lang="en-US" sz="2800" dirty="0"/>
              <a:t> (</a:t>
            </a:r>
            <a:r>
              <a:rPr lang="en-US" sz="2800" dirty="0" err="1"/>
              <a:t>udruženja</a:t>
            </a:r>
            <a:r>
              <a:rPr lang="en-US" sz="2800" dirty="0"/>
              <a:t> </a:t>
            </a:r>
            <a:r>
              <a:rPr lang="en-US" sz="2800" dirty="0" err="1"/>
              <a:t>građana</a:t>
            </a:r>
            <a:r>
              <a:rPr lang="en-US" sz="2800" dirty="0"/>
              <a:t>, </a:t>
            </a:r>
            <a:r>
              <a:rPr lang="en-US" sz="2800" dirty="0" err="1"/>
              <a:t>fondacije</a:t>
            </a:r>
            <a:r>
              <a:rPr lang="en-US" sz="2800" dirty="0"/>
              <a:t>, </a:t>
            </a:r>
            <a:r>
              <a:rPr lang="en-US" sz="2800" dirty="0" err="1"/>
              <a:t>zadužbine</a:t>
            </a:r>
            <a:r>
              <a:rPr lang="en-US" sz="2800" dirty="0"/>
              <a:t>)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osnovu</a:t>
            </a:r>
            <a:r>
              <a:rPr lang="en-US" sz="2800" dirty="0"/>
              <a:t> </a:t>
            </a:r>
            <a:r>
              <a:rPr lang="en-US" sz="2800" dirty="0" err="1"/>
              <a:t>Zakona</a:t>
            </a:r>
            <a:r>
              <a:rPr lang="en-US" sz="2800" dirty="0"/>
              <a:t> o </a:t>
            </a:r>
            <a:r>
              <a:rPr lang="en-US" sz="2800" dirty="0" err="1"/>
              <a:t>udruženjima</a:t>
            </a:r>
            <a:r>
              <a:rPr lang="en-US" sz="2800" dirty="0"/>
              <a:t> i </a:t>
            </a:r>
            <a:r>
              <a:rPr lang="en-US" sz="2800" dirty="0" err="1"/>
              <a:t>Zakona</a:t>
            </a:r>
            <a:r>
              <a:rPr lang="en-US" sz="2800" dirty="0"/>
              <a:t> o </a:t>
            </a:r>
            <a:r>
              <a:rPr lang="en-US" sz="2800" dirty="0" err="1"/>
              <a:t>zadužbinama</a:t>
            </a:r>
            <a:r>
              <a:rPr lang="en-US" sz="2800" dirty="0"/>
              <a:t> i </a:t>
            </a:r>
            <a:r>
              <a:rPr lang="en-US" sz="2800" dirty="0" err="1"/>
              <a:t>fondacijama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teritorije</a:t>
            </a:r>
            <a:r>
              <a:rPr lang="en-US" sz="2800" dirty="0"/>
              <a:t> </a:t>
            </a:r>
            <a:r>
              <a:rPr lang="en-US" sz="2800" dirty="0" err="1"/>
              <a:t>Republike</a:t>
            </a:r>
            <a:r>
              <a:rPr lang="en-US" sz="2800" dirty="0"/>
              <a:t> </a:t>
            </a:r>
            <a:r>
              <a:rPr lang="en-US" sz="2800" dirty="0" err="1"/>
              <a:t>Srbije</a:t>
            </a:r>
            <a:r>
              <a:rPr lang="en-US" sz="2800" dirty="0"/>
              <a:t>,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aktivno</a:t>
            </a:r>
            <a:r>
              <a:rPr lang="en-US" sz="2800" dirty="0"/>
              <a:t> </a:t>
            </a:r>
            <a:r>
              <a:rPr lang="en-US" sz="2800" dirty="0" err="1"/>
              <a:t>deluju</a:t>
            </a:r>
            <a:r>
              <a:rPr lang="en-US" sz="2800" dirty="0"/>
              <a:t> u </a:t>
            </a:r>
            <a:r>
              <a:rPr lang="en-US" sz="2800" dirty="0" err="1"/>
              <a:t>oblastima</a:t>
            </a:r>
            <a:r>
              <a:rPr lang="en-US" sz="2800" dirty="0"/>
              <a:t> </a:t>
            </a:r>
            <a:r>
              <a:rPr lang="en-US" sz="2800" dirty="0" err="1"/>
              <a:t>vladavine</a:t>
            </a:r>
            <a:r>
              <a:rPr lang="en-US" sz="2800" dirty="0"/>
              <a:t> </a:t>
            </a:r>
            <a:r>
              <a:rPr lang="en-US" sz="2800" dirty="0" err="1"/>
              <a:t>prava</a:t>
            </a:r>
            <a:r>
              <a:rPr lang="en-US" sz="2800" dirty="0"/>
              <a:t> i </a:t>
            </a:r>
            <a:r>
              <a:rPr lang="en-US" sz="2800" dirty="0" err="1"/>
              <a:t>kulturne</a:t>
            </a:r>
            <a:r>
              <a:rPr lang="en-US" sz="2800" dirty="0"/>
              <a:t> </a:t>
            </a:r>
            <a:r>
              <a:rPr lang="en-US" sz="2800" dirty="0" err="1"/>
              <a:t>raznolikosti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err="1"/>
              <a:t>Aplikanti</a:t>
            </a:r>
            <a:r>
              <a:rPr lang="en-US" sz="2800" dirty="0"/>
              <a:t>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aplicirati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b="1" dirty="0" err="1"/>
              <a:t>jednom</a:t>
            </a:r>
            <a:r>
              <a:rPr lang="en-US" sz="2800" b="1" dirty="0"/>
              <a:t> </a:t>
            </a:r>
            <a:r>
              <a:rPr lang="en-US" sz="2800" b="1" dirty="0" err="1"/>
              <a:t>projektnom</a:t>
            </a:r>
            <a:r>
              <a:rPr lang="en-US" sz="2800" b="1" dirty="0"/>
              <a:t> </a:t>
            </a:r>
            <a:r>
              <a:rPr lang="en-US" sz="2800" b="1" dirty="0" err="1"/>
              <a:t>idejom</a:t>
            </a:r>
            <a:r>
              <a:rPr lang="en-US" sz="2800" b="1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se </a:t>
            </a:r>
            <a:r>
              <a:rPr lang="en-US" sz="2800" dirty="0" err="1"/>
              <a:t>odnosi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jednu</a:t>
            </a:r>
            <a:r>
              <a:rPr lang="en-US" sz="2800" dirty="0"/>
              <a:t> od </a:t>
            </a:r>
            <a:r>
              <a:rPr lang="en-US" sz="2800" dirty="0" err="1"/>
              <a:t>navedenih</a:t>
            </a:r>
            <a:r>
              <a:rPr lang="en-US" sz="2800" dirty="0"/>
              <a:t> </a:t>
            </a:r>
            <a:r>
              <a:rPr lang="en-US" sz="2800" dirty="0" err="1"/>
              <a:t>oblasti</a:t>
            </a:r>
            <a:r>
              <a:rPr lang="en-US" sz="2800" dirty="0"/>
              <a:t> u </a:t>
            </a:r>
            <a:r>
              <a:rPr lang="en-US" sz="2800" dirty="0" err="1"/>
              <a:t>konkursu</a:t>
            </a:r>
            <a:r>
              <a:rPr lang="en-US" sz="2800" dirty="0"/>
              <a:t>. </a:t>
            </a:r>
            <a:endParaRPr lang="sr-Latn-RS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/>
              <a:t>NAPOMENA: </a:t>
            </a:r>
            <a:r>
              <a:rPr lang="en-US" sz="2800" i="1" dirty="0" err="1"/>
              <a:t>Prioritet</a:t>
            </a:r>
            <a:r>
              <a:rPr lang="en-US" sz="2800" i="1" dirty="0"/>
              <a:t> </a:t>
            </a:r>
            <a:r>
              <a:rPr lang="en-US" sz="2800" i="1" dirty="0" err="1"/>
              <a:t>će</a:t>
            </a:r>
            <a:r>
              <a:rPr lang="en-US" sz="2800" i="1" dirty="0"/>
              <a:t> </a:t>
            </a:r>
            <a:r>
              <a:rPr lang="en-US" sz="2800" i="1" dirty="0" err="1"/>
              <a:t>imati</a:t>
            </a:r>
            <a:r>
              <a:rPr lang="en-US" sz="2800" i="1" dirty="0"/>
              <a:t> </a:t>
            </a:r>
            <a:r>
              <a:rPr lang="en-US" sz="2800" i="1" dirty="0" err="1"/>
              <a:t>lokalne</a:t>
            </a:r>
            <a:r>
              <a:rPr lang="en-US" sz="2800" i="1" dirty="0"/>
              <a:t>, </a:t>
            </a:r>
            <a:r>
              <a:rPr lang="en-US" sz="2800" i="1" dirty="0" err="1"/>
              <a:t>autentične</a:t>
            </a:r>
            <a:r>
              <a:rPr lang="en-US" sz="2800" i="1" dirty="0"/>
              <a:t> i </a:t>
            </a:r>
            <a:r>
              <a:rPr lang="en-US" sz="2800" i="1" dirty="0" err="1"/>
              <a:t>inovativne</a:t>
            </a:r>
            <a:r>
              <a:rPr lang="en-US" sz="2800" i="1" dirty="0"/>
              <a:t> </a:t>
            </a:r>
            <a:r>
              <a:rPr lang="en-US" sz="2800" i="1" dirty="0" err="1"/>
              <a:t>inicijative</a:t>
            </a:r>
            <a:r>
              <a:rPr lang="en-US" sz="2800" i="1" dirty="0"/>
              <a:t> </a:t>
            </a:r>
            <a:r>
              <a:rPr lang="en-US" sz="2800" i="1" dirty="0" err="1"/>
              <a:t>koje</a:t>
            </a:r>
            <a:r>
              <a:rPr lang="en-US" sz="2800" i="1" dirty="0"/>
              <a:t> </a:t>
            </a:r>
            <a:r>
              <a:rPr lang="en-US" sz="2800" i="1" dirty="0" err="1"/>
              <a:t>su</a:t>
            </a:r>
            <a:r>
              <a:rPr lang="en-US" sz="2800" i="1" dirty="0"/>
              <a:t> </a:t>
            </a:r>
            <a:r>
              <a:rPr lang="en-US" sz="2800" i="1" dirty="0" err="1"/>
              <a:t>prethodno</a:t>
            </a:r>
            <a:r>
              <a:rPr lang="en-US" sz="2800" i="1" dirty="0"/>
              <a:t> </a:t>
            </a:r>
            <a:r>
              <a:rPr lang="en-US" sz="2800" i="1" dirty="0" err="1"/>
              <a:t>uspele</a:t>
            </a:r>
            <a:r>
              <a:rPr lang="en-US" sz="2800" i="1" dirty="0"/>
              <a:t> da </a:t>
            </a:r>
            <a:r>
              <a:rPr lang="en-US" sz="2800" i="1" dirty="0" err="1"/>
              <a:t>mobilišu</a:t>
            </a:r>
            <a:r>
              <a:rPr lang="en-US" sz="2800" i="1" dirty="0"/>
              <a:t> </a:t>
            </a:r>
            <a:r>
              <a:rPr lang="en-US" sz="2800" i="1" dirty="0" err="1"/>
              <a:t>građane</a:t>
            </a:r>
            <a:r>
              <a:rPr lang="en-US" sz="2800" i="1" dirty="0"/>
              <a:t> i </a:t>
            </a:r>
            <a:r>
              <a:rPr lang="en-US" sz="2800" i="1" dirty="0" err="1"/>
              <a:t>resurse</a:t>
            </a:r>
            <a:r>
              <a:rPr lang="en-US" sz="2800" i="1" dirty="0"/>
              <a:t> </a:t>
            </a:r>
            <a:r>
              <a:rPr lang="en-US" sz="2800" i="1" dirty="0" err="1"/>
              <a:t>zajednice</a:t>
            </a:r>
            <a:r>
              <a:rPr lang="en-US" sz="2800" i="1" dirty="0"/>
              <a:t> </a:t>
            </a:r>
            <a:r>
              <a:rPr lang="en-US" sz="2800" i="1" dirty="0" err="1"/>
              <a:t>oko</a:t>
            </a:r>
            <a:r>
              <a:rPr lang="en-US" sz="2800" i="1" dirty="0"/>
              <a:t> </a:t>
            </a:r>
            <a:r>
              <a:rPr lang="en-US" sz="2800" i="1" dirty="0" err="1"/>
              <a:t>važnih</a:t>
            </a:r>
            <a:r>
              <a:rPr lang="en-US" sz="2800" i="1" dirty="0"/>
              <a:t> </a:t>
            </a:r>
            <a:r>
              <a:rPr lang="en-US" sz="2800" i="1" dirty="0" err="1"/>
              <a:t>pitanja</a:t>
            </a:r>
            <a:r>
              <a:rPr lang="en-US" sz="2800" i="1" dirty="0"/>
              <a:t> u </a:t>
            </a:r>
            <a:r>
              <a:rPr lang="en-US" sz="2800" i="1" dirty="0" err="1"/>
              <a:t>oblastima</a:t>
            </a:r>
            <a:r>
              <a:rPr lang="en-US" sz="2800" i="1" dirty="0"/>
              <a:t> </a:t>
            </a:r>
            <a:r>
              <a:rPr lang="en-US" sz="2800" i="1" dirty="0" err="1"/>
              <a:t>konkursa</a:t>
            </a:r>
            <a:r>
              <a:rPr lang="en-US" sz="2800" i="1" dirty="0"/>
              <a:t> i </a:t>
            </a:r>
            <a:r>
              <a:rPr lang="en-US" sz="2800" i="1" dirty="0" err="1"/>
              <a:t>čiji</a:t>
            </a:r>
            <a:r>
              <a:rPr lang="en-US" sz="2800" i="1" dirty="0"/>
              <a:t> </a:t>
            </a:r>
            <a:r>
              <a:rPr lang="en-US" sz="2800" i="1" dirty="0" err="1"/>
              <a:t>godišnji</a:t>
            </a:r>
            <a:r>
              <a:rPr lang="en-US" sz="2800" i="1" dirty="0"/>
              <a:t> </a:t>
            </a:r>
            <a:r>
              <a:rPr lang="en-US" sz="2800" i="1" dirty="0" err="1"/>
              <a:t>budžet</a:t>
            </a:r>
            <a:r>
              <a:rPr lang="en-US" sz="2800" i="1" dirty="0"/>
              <a:t> </a:t>
            </a:r>
            <a:r>
              <a:rPr lang="en-US" sz="2800" i="1" dirty="0" err="1"/>
              <a:t>nije</a:t>
            </a:r>
            <a:r>
              <a:rPr lang="en-US" sz="2800" i="1" dirty="0"/>
              <a:t> </a:t>
            </a:r>
            <a:r>
              <a:rPr lang="en-US" sz="2800" i="1" dirty="0" err="1"/>
              <a:t>veći</a:t>
            </a:r>
            <a:r>
              <a:rPr lang="en-US" sz="2800" i="1" dirty="0"/>
              <a:t> od 50.000 </a:t>
            </a:r>
            <a:r>
              <a:rPr lang="en-US" sz="2800" i="1" dirty="0" err="1"/>
              <a:t>evra</a:t>
            </a:r>
            <a:r>
              <a:rPr lang="en-US" sz="2800" i="1" dirty="0"/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r-Latn-RS" sz="2800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2000" b="1" u="sng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sr-Latn-RS" sz="2000" b="1" u="sng" dirty="0"/>
          </a:p>
        </p:txBody>
      </p:sp>
    </p:spTree>
    <p:extLst>
      <p:ext uri="{BB962C8B-B14F-4D97-AF65-F5344CB8AC3E}">
        <p14:creationId xmlns:p14="http://schemas.microsoft.com/office/powerpoint/2010/main" val="21501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VISINA DONACIJE I TRAJANJE AKTIVNOSTI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511426"/>
            <a:ext cx="11270672" cy="355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sr-Latn-RS" sz="2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Aplikanti</a:t>
            </a:r>
            <a:r>
              <a:rPr lang="en-US" sz="2800" dirty="0" smtClean="0"/>
              <a:t> </a:t>
            </a:r>
            <a:r>
              <a:rPr lang="en-US" sz="2800" dirty="0" err="1"/>
              <a:t>mogu</a:t>
            </a:r>
            <a:r>
              <a:rPr lang="en-US" sz="2800" dirty="0"/>
              <a:t> da </a:t>
            </a:r>
            <a:r>
              <a:rPr lang="en-US" sz="2800" dirty="0" err="1"/>
              <a:t>konkurišu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finansijsku</a:t>
            </a:r>
            <a:r>
              <a:rPr lang="en-US" sz="2800" dirty="0"/>
              <a:t> </a:t>
            </a:r>
            <a:r>
              <a:rPr lang="en-US" sz="2800" dirty="0" err="1"/>
              <a:t>podršku</a:t>
            </a:r>
            <a:r>
              <a:rPr lang="en-US" sz="2800" dirty="0"/>
              <a:t> u </a:t>
            </a:r>
            <a:r>
              <a:rPr lang="en-US" sz="2800" dirty="0" err="1"/>
              <a:t>iznosu</a:t>
            </a:r>
            <a:r>
              <a:rPr lang="en-US" sz="2800" dirty="0"/>
              <a:t> </a:t>
            </a:r>
            <a:r>
              <a:rPr lang="sr-Latn-RS" sz="2800" dirty="0" smtClean="0"/>
              <a:t>od </a:t>
            </a:r>
            <a:r>
              <a:rPr lang="sr-Latn-RS" sz="2800" b="1" u="sng" dirty="0" smtClean="0"/>
              <a:t>10.000 </a:t>
            </a:r>
            <a:r>
              <a:rPr lang="en-US" sz="2800" b="1" u="sng" dirty="0" smtClean="0"/>
              <a:t>do </a:t>
            </a:r>
            <a:r>
              <a:rPr lang="en-US" sz="2800" b="1" u="sng" dirty="0"/>
              <a:t>40.000 </a:t>
            </a:r>
            <a:r>
              <a:rPr lang="en-US" sz="2800" b="1" u="sng" dirty="0" err="1"/>
              <a:t>evra</a:t>
            </a:r>
            <a:r>
              <a:rPr lang="en-US" sz="2800" dirty="0"/>
              <a:t> u </a:t>
            </a:r>
            <a:r>
              <a:rPr lang="en-US" sz="2800" dirty="0" err="1"/>
              <a:t>dinarskoj</a:t>
            </a:r>
            <a:r>
              <a:rPr lang="en-US" sz="2800" dirty="0"/>
              <a:t> </a:t>
            </a:r>
            <a:r>
              <a:rPr lang="en-US" sz="2800" dirty="0" err="1"/>
              <a:t>protivvrednosti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sr-Latn-RS" sz="2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sr-Latn-RS" sz="2800" dirty="0" smtClean="0"/>
              <a:t>Trajanje projektnih aktivnosti je ograničeno </a:t>
            </a:r>
            <a:r>
              <a:rPr lang="sr-Latn-RS" sz="2800" b="1" dirty="0" smtClean="0"/>
              <a:t>do 8 meseci.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u="sng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sr-Latn-RS" sz="2000" b="1" u="sng" dirty="0"/>
          </a:p>
        </p:txBody>
      </p:sp>
    </p:spTree>
    <p:extLst>
      <p:ext uri="{BB962C8B-B14F-4D97-AF65-F5344CB8AC3E}">
        <p14:creationId xmlns:p14="http://schemas.microsoft.com/office/powerpoint/2010/main" val="18164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VISINA DONACIJE I TRAJANJE AKTIVNOSTI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511426"/>
            <a:ext cx="11270672" cy="355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sr-Latn-RS" sz="2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Aplikanti</a:t>
            </a:r>
            <a:r>
              <a:rPr lang="en-US" sz="2800" dirty="0" smtClean="0"/>
              <a:t> </a:t>
            </a:r>
            <a:r>
              <a:rPr lang="en-US" sz="2800" dirty="0" err="1"/>
              <a:t>mogu</a:t>
            </a:r>
            <a:r>
              <a:rPr lang="en-US" sz="2800" dirty="0"/>
              <a:t> da </a:t>
            </a:r>
            <a:r>
              <a:rPr lang="en-US" sz="2800" dirty="0" err="1"/>
              <a:t>konkurišu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finansijsku</a:t>
            </a:r>
            <a:r>
              <a:rPr lang="en-US" sz="2800" dirty="0"/>
              <a:t> </a:t>
            </a:r>
            <a:r>
              <a:rPr lang="en-US" sz="2800" dirty="0" err="1"/>
              <a:t>podršku</a:t>
            </a:r>
            <a:r>
              <a:rPr lang="en-US" sz="2800" dirty="0"/>
              <a:t> u </a:t>
            </a:r>
            <a:r>
              <a:rPr lang="en-US" sz="2800" dirty="0" err="1"/>
              <a:t>iznosu</a:t>
            </a:r>
            <a:r>
              <a:rPr lang="en-US" sz="2800" dirty="0"/>
              <a:t> </a:t>
            </a:r>
            <a:r>
              <a:rPr lang="sr-Latn-RS" sz="2800" dirty="0" smtClean="0"/>
              <a:t>od </a:t>
            </a:r>
            <a:r>
              <a:rPr lang="sr-Latn-RS" sz="2800" b="1" u="sng" dirty="0" smtClean="0"/>
              <a:t>10.000 </a:t>
            </a:r>
            <a:r>
              <a:rPr lang="en-US" sz="2800" b="1" u="sng" dirty="0" smtClean="0"/>
              <a:t>do </a:t>
            </a:r>
            <a:r>
              <a:rPr lang="en-US" sz="2800" b="1" u="sng" dirty="0"/>
              <a:t>40.000 </a:t>
            </a:r>
            <a:r>
              <a:rPr lang="en-US" sz="2800" b="1" u="sng" dirty="0" err="1"/>
              <a:t>evra</a:t>
            </a:r>
            <a:r>
              <a:rPr lang="en-US" sz="2800" dirty="0"/>
              <a:t> u </a:t>
            </a:r>
            <a:r>
              <a:rPr lang="en-US" sz="2800" dirty="0" err="1"/>
              <a:t>dinarskoj</a:t>
            </a:r>
            <a:r>
              <a:rPr lang="en-US" sz="2800" dirty="0"/>
              <a:t> </a:t>
            </a:r>
            <a:r>
              <a:rPr lang="en-US" sz="2800" dirty="0" err="1"/>
              <a:t>protivvrednosti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sr-Latn-RS" sz="2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sr-Latn-RS" sz="2800" dirty="0" smtClean="0"/>
              <a:t>Trajanje projektnih aktivnosti je ograničeno </a:t>
            </a:r>
            <a:r>
              <a:rPr lang="sr-Latn-RS" sz="2800" b="1" dirty="0" smtClean="0"/>
              <a:t>do 8 meseci.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u="sng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sr-Latn-RS" sz="2000" b="1" u="sng" dirty="0"/>
          </a:p>
        </p:txBody>
      </p:sp>
    </p:spTree>
    <p:extLst>
      <p:ext uri="{BB962C8B-B14F-4D97-AF65-F5344CB8AC3E}">
        <p14:creationId xmlns:p14="http://schemas.microsoft.com/office/powerpoint/2010/main" val="24423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GDE I KAKO DOSTAVITI PROJEKTNU IDEJU?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098964"/>
            <a:ext cx="11270672" cy="3969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sr-Latn-R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err="1"/>
              <a:t>Svoju</a:t>
            </a:r>
            <a:r>
              <a:rPr lang="en-US" sz="2800" dirty="0"/>
              <a:t> </a:t>
            </a:r>
            <a:r>
              <a:rPr lang="en-US" sz="2800" dirty="0" err="1"/>
              <a:t>projektnu</a:t>
            </a:r>
            <a:r>
              <a:rPr lang="en-US" sz="2800" dirty="0"/>
              <a:t> </a:t>
            </a:r>
            <a:r>
              <a:rPr lang="en-US" sz="2800" dirty="0" err="1"/>
              <a:t>ideju</a:t>
            </a:r>
            <a:r>
              <a:rPr lang="en-US" sz="2800" dirty="0"/>
              <a:t> </a:t>
            </a:r>
            <a:r>
              <a:rPr lang="en-US" sz="2800" dirty="0" err="1"/>
              <a:t>aplikant</a:t>
            </a:r>
            <a:r>
              <a:rPr lang="en-US" sz="2800" dirty="0"/>
              <a:t> </a:t>
            </a:r>
            <a:r>
              <a:rPr lang="en-US" sz="2800" dirty="0" err="1"/>
              <a:t>treba</a:t>
            </a:r>
            <a:r>
              <a:rPr lang="en-US" sz="2800" dirty="0"/>
              <a:t> da </a:t>
            </a:r>
            <a:r>
              <a:rPr lang="en-US" sz="2800" dirty="0" err="1"/>
              <a:t>pošalje</a:t>
            </a:r>
            <a:r>
              <a:rPr lang="en-US" sz="2800" dirty="0"/>
              <a:t> </a:t>
            </a:r>
            <a:r>
              <a:rPr lang="en-US" sz="2800" dirty="0" err="1"/>
              <a:t>putem</a:t>
            </a:r>
            <a:r>
              <a:rPr lang="en-US" sz="2800" dirty="0"/>
              <a:t> </a:t>
            </a:r>
            <a:r>
              <a:rPr lang="en-US" sz="2800" dirty="0" err="1"/>
              <a:t>onlajn</a:t>
            </a:r>
            <a:r>
              <a:rPr lang="en-US" sz="2800" dirty="0"/>
              <a:t> </a:t>
            </a:r>
            <a:r>
              <a:rPr lang="en-US" sz="2800" dirty="0" err="1"/>
              <a:t>platforme</a:t>
            </a:r>
            <a:r>
              <a:rPr lang="en-US" sz="2800" dirty="0"/>
              <a:t> </a:t>
            </a:r>
            <a:r>
              <a:rPr lang="en-US" sz="2800" u="sng" dirty="0">
                <a:hlinkClick r:id="rId5"/>
              </a:rPr>
              <a:t>www.promeni.rs</a:t>
            </a:r>
            <a:r>
              <a:rPr lang="en-US" sz="2800" dirty="0"/>
              <a:t> </a:t>
            </a:r>
            <a:r>
              <a:rPr lang="en-US" sz="2800" dirty="0" err="1"/>
              <a:t>najkasnije</a:t>
            </a:r>
            <a:r>
              <a:rPr lang="en-US" sz="2800" dirty="0"/>
              <a:t> </a:t>
            </a:r>
            <a:r>
              <a:rPr lang="en-US" sz="2800" b="1" dirty="0"/>
              <a:t>do</a:t>
            </a:r>
            <a:r>
              <a:rPr lang="en-US" sz="2800" dirty="0"/>
              <a:t> </a:t>
            </a:r>
            <a:r>
              <a:rPr lang="en-US" sz="2800" b="1" dirty="0"/>
              <a:t>30.juna 2021.godine (15h). </a:t>
            </a:r>
            <a:endParaRPr lang="sr-Latn-RS" sz="2800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/>
              <a:t>prijavu</a:t>
            </a:r>
            <a:r>
              <a:rPr lang="en-US" sz="2800" dirty="0"/>
              <a:t> </a:t>
            </a:r>
            <a:r>
              <a:rPr lang="en-US" sz="2800" dirty="0" err="1"/>
              <a:t>projektne</a:t>
            </a:r>
            <a:r>
              <a:rPr lang="en-US" sz="2800" dirty="0"/>
              <a:t> </a:t>
            </a:r>
            <a:r>
              <a:rPr lang="en-US" sz="2800" dirty="0" err="1"/>
              <a:t>ideje</a:t>
            </a:r>
            <a:r>
              <a:rPr lang="en-US" sz="2800" dirty="0"/>
              <a:t> </a:t>
            </a:r>
            <a:r>
              <a:rPr lang="en-US" sz="2800" dirty="0" err="1"/>
              <a:t>potrebno</a:t>
            </a:r>
            <a:r>
              <a:rPr lang="en-US" sz="2800" dirty="0"/>
              <a:t> je </a:t>
            </a:r>
            <a:r>
              <a:rPr lang="en-US" sz="2800" dirty="0" err="1"/>
              <a:t>priložiti</a:t>
            </a:r>
            <a:r>
              <a:rPr lang="en-US" sz="2800" dirty="0"/>
              <a:t> </a:t>
            </a:r>
            <a:r>
              <a:rPr lang="en-US" sz="2800" dirty="0" err="1"/>
              <a:t>sledeću</a:t>
            </a:r>
            <a:r>
              <a:rPr lang="en-US" sz="2800" dirty="0"/>
              <a:t> </a:t>
            </a:r>
            <a:r>
              <a:rPr lang="en-US" sz="2800" dirty="0" err="1" smtClean="0"/>
              <a:t>dokumentaciju</a:t>
            </a:r>
            <a:r>
              <a:rPr lang="en-US" sz="2800" dirty="0" smtClean="0"/>
              <a:t>:</a:t>
            </a:r>
            <a:endParaRPr lang="sr-Latn-RS" sz="2800" dirty="0" smtClean="0"/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800" dirty="0" err="1" smtClean="0"/>
              <a:t>Formular</a:t>
            </a:r>
            <a:r>
              <a:rPr lang="en-US" sz="2800" dirty="0" smtClean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prijavu</a:t>
            </a:r>
            <a:r>
              <a:rPr lang="en-US" sz="2800" dirty="0"/>
              <a:t> </a:t>
            </a:r>
            <a:r>
              <a:rPr lang="en-US" sz="2800" dirty="0" err="1"/>
              <a:t>projektnih</a:t>
            </a:r>
            <a:r>
              <a:rPr lang="en-US" sz="2800" dirty="0"/>
              <a:t> </a:t>
            </a:r>
            <a:r>
              <a:rPr lang="en-US" sz="2800" dirty="0" err="1"/>
              <a:t>ideja</a:t>
            </a:r>
            <a:r>
              <a:rPr lang="en-US" sz="2800" dirty="0"/>
              <a:t> </a:t>
            </a:r>
            <a:endParaRPr lang="sr-Latn-RS" sz="2800" dirty="0"/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800" dirty="0" err="1" smtClean="0"/>
              <a:t>Formular</a:t>
            </a:r>
            <a:r>
              <a:rPr lang="en-US" sz="2800" dirty="0" smtClean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predlog</a:t>
            </a:r>
            <a:r>
              <a:rPr lang="en-US" sz="2800" dirty="0"/>
              <a:t> </a:t>
            </a:r>
            <a:r>
              <a:rPr lang="en-US" sz="2800" dirty="0" err="1" smtClean="0"/>
              <a:t>budžeta</a:t>
            </a:r>
            <a:endParaRPr lang="sr-Latn-RS" sz="28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sr-Latn-RS" sz="2800" dirty="0" smtClean="0"/>
              <a:t>Više informacija o konkursu možete videti na sledećem link </a:t>
            </a:r>
            <a:r>
              <a:rPr lang="en-US" sz="2800" dirty="0">
                <a:hlinkClick r:id="rId6"/>
              </a:rPr>
              <a:t>https://promeni.rs/aktuelni-konkursi/</a:t>
            </a:r>
            <a:endParaRPr lang="sr-Latn-RS" sz="28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u="sng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sr-Latn-RS" sz="2000" b="1" u="sng" dirty="0"/>
          </a:p>
        </p:txBody>
      </p:sp>
    </p:spTree>
    <p:extLst>
      <p:ext uri="{BB962C8B-B14F-4D97-AF65-F5344CB8AC3E}">
        <p14:creationId xmlns:p14="http://schemas.microsoft.com/office/powerpoint/2010/main" val="6973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KRITERIJUMI ZA PROCENU PROJEKTNE IDEJE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098963"/>
            <a:ext cx="11270672" cy="4405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itchFamily="34" charset="0"/>
              <a:buChar char="•"/>
            </a:pPr>
            <a:r>
              <a:rPr lang="en-US" sz="8000" dirty="0" err="1" smtClean="0"/>
              <a:t>Aplikacija</a:t>
            </a:r>
            <a:r>
              <a:rPr lang="en-US" sz="8000" dirty="0" smtClean="0"/>
              <a:t> </a:t>
            </a:r>
            <a:r>
              <a:rPr lang="en-US" sz="8000" dirty="0" err="1"/>
              <a:t>dolazi</a:t>
            </a:r>
            <a:r>
              <a:rPr lang="en-US" sz="8000" dirty="0"/>
              <a:t> od </a:t>
            </a:r>
            <a:r>
              <a:rPr lang="en-US" sz="8000" dirty="0" err="1"/>
              <a:t>formalno</a:t>
            </a:r>
            <a:r>
              <a:rPr lang="en-US" sz="8000" dirty="0"/>
              <a:t> </a:t>
            </a:r>
            <a:r>
              <a:rPr lang="en-US" sz="8000" dirty="0" err="1"/>
              <a:t>udruženih</a:t>
            </a:r>
            <a:r>
              <a:rPr lang="en-US" sz="8000" dirty="0"/>
              <a:t> </a:t>
            </a:r>
            <a:r>
              <a:rPr lang="en-US" sz="8000" dirty="0" err="1"/>
              <a:t>ljudi</a:t>
            </a:r>
            <a:r>
              <a:rPr lang="en-US" sz="8000" dirty="0"/>
              <a:t> </a:t>
            </a:r>
            <a:r>
              <a:rPr lang="en-US" sz="8000" dirty="0" err="1"/>
              <a:t>iz</a:t>
            </a:r>
            <a:r>
              <a:rPr lang="en-US" sz="8000" dirty="0"/>
              <a:t> </a:t>
            </a:r>
            <a:r>
              <a:rPr lang="en-US" sz="8000" dirty="0" err="1"/>
              <a:t>lokalnih</a:t>
            </a:r>
            <a:r>
              <a:rPr lang="en-US" sz="8000" dirty="0"/>
              <a:t> </a:t>
            </a:r>
            <a:r>
              <a:rPr lang="en-US" sz="8000" dirty="0" err="1"/>
              <a:t>zajednica</a:t>
            </a:r>
            <a:r>
              <a:rPr lang="en-US" sz="8000" dirty="0"/>
              <a:t> i </a:t>
            </a:r>
            <a:r>
              <a:rPr lang="en-US" sz="8000" dirty="0" err="1"/>
              <a:t>usmerena</a:t>
            </a:r>
            <a:r>
              <a:rPr lang="en-US" sz="8000" dirty="0"/>
              <a:t> je </a:t>
            </a:r>
            <a:r>
              <a:rPr lang="en-US" sz="8000" dirty="0" err="1"/>
              <a:t>na</a:t>
            </a:r>
            <a:r>
              <a:rPr lang="en-US" sz="8000" dirty="0"/>
              <a:t> </a:t>
            </a:r>
            <a:r>
              <a:rPr lang="en-US" sz="8000" dirty="0" err="1"/>
              <a:t>unapređenje</a:t>
            </a:r>
            <a:r>
              <a:rPr lang="en-US" sz="8000" dirty="0"/>
              <a:t> </a:t>
            </a:r>
            <a:r>
              <a:rPr lang="en-US" sz="8000" dirty="0" err="1"/>
              <a:t>zajednice</a:t>
            </a:r>
            <a:r>
              <a:rPr lang="en-US" sz="8000" dirty="0"/>
              <a:t> u </a:t>
            </a:r>
            <a:r>
              <a:rPr lang="en-US" sz="8000" dirty="0" err="1"/>
              <a:t>oblasti</a:t>
            </a:r>
            <a:r>
              <a:rPr lang="en-US" sz="8000" dirty="0"/>
              <a:t> </a:t>
            </a:r>
            <a:r>
              <a:rPr lang="en-US" sz="8000" dirty="0" err="1"/>
              <a:t>vladavine</a:t>
            </a:r>
            <a:r>
              <a:rPr lang="en-US" sz="8000" dirty="0"/>
              <a:t> </a:t>
            </a:r>
            <a:r>
              <a:rPr lang="en-US" sz="8000" dirty="0" err="1"/>
              <a:t>prava</a:t>
            </a:r>
            <a:r>
              <a:rPr lang="en-US" sz="8000" dirty="0"/>
              <a:t> i/</a:t>
            </a:r>
            <a:r>
              <a:rPr lang="en-US" sz="8000" dirty="0" err="1"/>
              <a:t>ili</a:t>
            </a:r>
            <a:r>
              <a:rPr lang="en-US" sz="8000" dirty="0"/>
              <a:t> </a:t>
            </a:r>
            <a:r>
              <a:rPr lang="en-US" sz="8000" dirty="0" err="1"/>
              <a:t>kulturne</a:t>
            </a:r>
            <a:r>
              <a:rPr lang="en-US" sz="8000" dirty="0"/>
              <a:t> </a:t>
            </a:r>
            <a:r>
              <a:rPr lang="en-US" sz="8000" dirty="0" err="1"/>
              <a:t>raznolikosti</a:t>
            </a:r>
            <a:r>
              <a:rPr lang="en-US" sz="8000" dirty="0"/>
              <a:t> </a:t>
            </a:r>
            <a:r>
              <a:rPr lang="en-US" sz="8000" dirty="0" err="1"/>
              <a:t>na</a:t>
            </a:r>
            <a:r>
              <a:rPr lang="en-US" sz="8000" dirty="0"/>
              <a:t> </a:t>
            </a:r>
            <a:r>
              <a:rPr lang="en-US" sz="8000" dirty="0" err="1"/>
              <a:t>teritoriji</a:t>
            </a:r>
            <a:r>
              <a:rPr lang="en-US" sz="8000" dirty="0"/>
              <a:t> </a:t>
            </a:r>
            <a:r>
              <a:rPr lang="en-US" sz="8000" dirty="0" err="1"/>
              <a:t>Republike</a:t>
            </a:r>
            <a:r>
              <a:rPr lang="en-US" sz="8000" dirty="0"/>
              <a:t> </a:t>
            </a:r>
            <a:r>
              <a:rPr lang="en-US" sz="8000" dirty="0" err="1" smtClean="0"/>
              <a:t>Srbije</a:t>
            </a:r>
            <a:r>
              <a:rPr lang="en-US" sz="8000" dirty="0" smtClean="0"/>
              <a:t>;</a:t>
            </a:r>
            <a:endParaRPr lang="sr-Latn-RS" sz="80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8000" dirty="0" err="1" smtClean="0"/>
              <a:t>Aplikacija</a:t>
            </a:r>
            <a:r>
              <a:rPr lang="en-US" sz="8000" dirty="0" smtClean="0"/>
              <a:t> </a:t>
            </a:r>
            <a:r>
              <a:rPr lang="en-US" sz="8000" dirty="0" err="1"/>
              <a:t>dolazi</a:t>
            </a:r>
            <a:r>
              <a:rPr lang="en-US" sz="8000" dirty="0"/>
              <a:t> od </a:t>
            </a:r>
            <a:r>
              <a:rPr lang="en-US" sz="8000" dirty="0" err="1"/>
              <a:t>aplikanta</a:t>
            </a:r>
            <a:r>
              <a:rPr lang="en-US" sz="8000" dirty="0"/>
              <a:t> </a:t>
            </a:r>
            <a:r>
              <a:rPr lang="en-US" sz="8000" dirty="0" err="1"/>
              <a:t>koji</a:t>
            </a:r>
            <a:r>
              <a:rPr lang="en-US" sz="8000" dirty="0"/>
              <a:t> </a:t>
            </a:r>
            <a:r>
              <a:rPr lang="en-US" sz="8000" dirty="0" err="1"/>
              <a:t>ima</a:t>
            </a:r>
            <a:r>
              <a:rPr lang="en-US" sz="8000" dirty="0"/>
              <a:t> </a:t>
            </a:r>
            <a:r>
              <a:rPr lang="en-US" sz="8000" dirty="0" err="1"/>
              <a:t>minimalno</a:t>
            </a:r>
            <a:r>
              <a:rPr lang="en-US" sz="8000" dirty="0"/>
              <a:t> 3 </a:t>
            </a:r>
            <a:r>
              <a:rPr lang="en-US" sz="8000" dirty="0" err="1"/>
              <a:t>godine</a:t>
            </a:r>
            <a:r>
              <a:rPr lang="en-US" sz="8000" dirty="0"/>
              <a:t> </a:t>
            </a:r>
            <a:r>
              <a:rPr lang="en-US" sz="8000" dirty="0" err="1"/>
              <a:t>iskustva</a:t>
            </a:r>
            <a:r>
              <a:rPr lang="en-US" sz="8000" dirty="0"/>
              <a:t> u </a:t>
            </a:r>
            <a:r>
              <a:rPr lang="en-US" sz="8000" dirty="0" err="1"/>
              <a:t>realizaciji</a:t>
            </a:r>
            <a:r>
              <a:rPr lang="en-US" sz="8000" dirty="0"/>
              <a:t> </a:t>
            </a:r>
            <a:r>
              <a:rPr lang="en-US" sz="8000" dirty="0" err="1"/>
              <a:t>aktivnosti</a:t>
            </a:r>
            <a:r>
              <a:rPr lang="en-US" sz="8000" dirty="0"/>
              <a:t>, </a:t>
            </a:r>
            <a:r>
              <a:rPr lang="en-US" sz="8000" dirty="0" err="1"/>
              <a:t>mobilizaciji</a:t>
            </a:r>
            <a:r>
              <a:rPr lang="en-US" sz="8000" dirty="0"/>
              <a:t> </a:t>
            </a:r>
            <a:r>
              <a:rPr lang="en-US" sz="8000" dirty="0" err="1"/>
              <a:t>građana</a:t>
            </a:r>
            <a:r>
              <a:rPr lang="en-US" sz="8000" dirty="0"/>
              <a:t> i </a:t>
            </a:r>
            <a:r>
              <a:rPr lang="en-US" sz="8000" dirty="0" err="1"/>
              <a:t>ostvarene</a:t>
            </a:r>
            <a:r>
              <a:rPr lang="en-US" sz="8000" dirty="0"/>
              <a:t> </a:t>
            </a:r>
            <a:r>
              <a:rPr lang="en-US" sz="8000" dirty="0" err="1"/>
              <a:t>rezultate</a:t>
            </a:r>
            <a:r>
              <a:rPr lang="en-US" sz="8000" dirty="0"/>
              <a:t> u </a:t>
            </a:r>
            <a:r>
              <a:rPr lang="en-US" sz="8000" dirty="0" err="1"/>
              <a:t>oblasti</a:t>
            </a:r>
            <a:r>
              <a:rPr lang="en-US" sz="8000" dirty="0"/>
              <a:t> </a:t>
            </a:r>
            <a:r>
              <a:rPr lang="en-US" sz="8000" dirty="0" err="1"/>
              <a:t>vladavine</a:t>
            </a:r>
            <a:r>
              <a:rPr lang="en-US" sz="8000" dirty="0"/>
              <a:t> </a:t>
            </a:r>
            <a:r>
              <a:rPr lang="en-US" sz="8000" dirty="0" err="1"/>
              <a:t>prava</a:t>
            </a:r>
            <a:r>
              <a:rPr lang="en-US" sz="8000" dirty="0"/>
              <a:t> i/</a:t>
            </a:r>
            <a:r>
              <a:rPr lang="en-US" sz="8000" dirty="0" err="1"/>
              <a:t>ili</a:t>
            </a:r>
            <a:r>
              <a:rPr lang="en-US" sz="8000" dirty="0"/>
              <a:t> </a:t>
            </a:r>
            <a:r>
              <a:rPr lang="en-US" sz="8000" dirty="0" err="1"/>
              <a:t>kulturne</a:t>
            </a:r>
            <a:r>
              <a:rPr lang="en-US" sz="8000" dirty="0"/>
              <a:t> </a:t>
            </a:r>
            <a:r>
              <a:rPr lang="en-US" sz="8000" dirty="0" err="1" smtClean="0"/>
              <a:t>raznolikost</a:t>
            </a:r>
            <a:r>
              <a:rPr lang="en-US" sz="8000" dirty="0" smtClean="0"/>
              <a:t>;</a:t>
            </a:r>
            <a:endParaRPr lang="sr-Latn-RS" sz="80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8000" dirty="0" err="1" smtClean="0"/>
              <a:t>Kapacitet</a:t>
            </a:r>
            <a:r>
              <a:rPr lang="en-US" sz="8000" dirty="0" smtClean="0"/>
              <a:t> </a:t>
            </a:r>
            <a:r>
              <a:rPr lang="en-US" sz="8000" dirty="0" err="1"/>
              <a:t>aplikanta</a:t>
            </a:r>
            <a:r>
              <a:rPr lang="en-US" sz="8000" dirty="0"/>
              <a:t>, </a:t>
            </a:r>
            <a:r>
              <a:rPr lang="en-US" sz="8000" dirty="0" err="1"/>
              <a:t>razvijenost</a:t>
            </a:r>
            <a:r>
              <a:rPr lang="en-US" sz="8000" dirty="0"/>
              <a:t> </a:t>
            </a:r>
            <a:r>
              <a:rPr lang="en-US" sz="8000" dirty="0" err="1"/>
              <a:t>unutrašnje</a:t>
            </a:r>
            <a:r>
              <a:rPr lang="en-US" sz="8000" dirty="0"/>
              <a:t> </a:t>
            </a:r>
            <a:r>
              <a:rPr lang="en-US" sz="8000" dirty="0" err="1"/>
              <a:t>strukture</a:t>
            </a:r>
            <a:r>
              <a:rPr lang="en-US" sz="8000" dirty="0"/>
              <a:t> </a:t>
            </a:r>
            <a:r>
              <a:rPr lang="en-US" sz="8000" dirty="0" err="1"/>
              <a:t>upravljanja</a:t>
            </a:r>
            <a:r>
              <a:rPr lang="en-US" sz="8000" dirty="0"/>
              <a:t> i </a:t>
            </a:r>
            <a:r>
              <a:rPr lang="en-US" sz="8000" dirty="0" err="1"/>
              <a:t>odlučivanja</a:t>
            </a:r>
            <a:r>
              <a:rPr lang="en-US" sz="8000" dirty="0"/>
              <a:t> i </a:t>
            </a:r>
            <a:r>
              <a:rPr lang="en-US" sz="8000" dirty="0" err="1"/>
              <a:t>kapacitet</a:t>
            </a:r>
            <a:r>
              <a:rPr lang="en-US" sz="8000" dirty="0"/>
              <a:t> </a:t>
            </a:r>
            <a:r>
              <a:rPr lang="en-US" sz="8000" dirty="0" err="1"/>
              <a:t>projektnog</a:t>
            </a:r>
            <a:r>
              <a:rPr lang="en-US" sz="8000" dirty="0"/>
              <a:t> </a:t>
            </a:r>
            <a:r>
              <a:rPr lang="en-US" sz="8000" dirty="0" err="1" smtClean="0"/>
              <a:t>tima</a:t>
            </a:r>
            <a:r>
              <a:rPr lang="en-US" sz="8000" dirty="0" smtClean="0"/>
              <a:t>,</a:t>
            </a:r>
            <a:endParaRPr lang="sr-Latn-RS" sz="80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8000" dirty="0" err="1" smtClean="0"/>
              <a:t>Aplikacija</a:t>
            </a:r>
            <a:r>
              <a:rPr lang="en-US" sz="8000" dirty="0" smtClean="0"/>
              <a:t> </a:t>
            </a:r>
            <a:r>
              <a:rPr lang="en-US" sz="8000" dirty="0" err="1"/>
              <a:t>održava</a:t>
            </a:r>
            <a:r>
              <a:rPr lang="en-US" sz="8000" dirty="0"/>
              <a:t> </a:t>
            </a:r>
            <a:r>
              <a:rPr lang="en-US" sz="8000" dirty="0" err="1"/>
              <a:t>realnu</a:t>
            </a:r>
            <a:r>
              <a:rPr lang="en-US" sz="8000" dirty="0"/>
              <a:t> </a:t>
            </a:r>
            <a:r>
              <a:rPr lang="en-US" sz="8000" dirty="0" err="1"/>
              <a:t>spremnost</a:t>
            </a:r>
            <a:r>
              <a:rPr lang="en-US" sz="8000" dirty="0"/>
              <a:t> </a:t>
            </a:r>
            <a:r>
              <a:rPr lang="en-US" sz="8000" dirty="0" err="1"/>
              <a:t>aplikanta</a:t>
            </a:r>
            <a:r>
              <a:rPr lang="en-US" sz="8000" dirty="0"/>
              <a:t> </a:t>
            </a:r>
            <a:r>
              <a:rPr lang="en-US" sz="8000" dirty="0" err="1"/>
              <a:t>za</a:t>
            </a:r>
            <a:r>
              <a:rPr lang="en-US" sz="8000" dirty="0"/>
              <a:t> </a:t>
            </a:r>
            <a:r>
              <a:rPr lang="sr-Latn-RS" sz="8000" dirty="0"/>
              <a:t>strateško, programsko i finansijsko razvijanje usmereno ka ostvarenju vizije koja doprinosi razvoju </a:t>
            </a:r>
            <a:r>
              <a:rPr lang="sr-Latn-RS" sz="8000" dirty="0" smtClean="0"/>
              <a:t>zajednica;</a:t>
            </a:r>
            <a:endParaRPr lang="sr-Latn-RS" sz="8000" dirty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8000" dirty="0" err="1" smtClean="0"/>
              <a:t>Aplikacija</a:t>
            </a:r>
            <a:r>
              <a:rPr lang="en-US" sz="8000" dirty="0" smtClean="0"/>
              <a:t> </a:t>
            </a:r>
            <a:r>
              <a:rPr lang="en-US" sz="8000" dirty="0" err="1"/>
              <a:t>predstavlja</a:t>
            </a:r>
            <a:r>
              <a:rPr lang="en-US" sz="8000" dirty="0"/>
              <a:t> </a:t>
            </a:r>
            <a:r>
              <a:rPr lang="en-US" sz="8000" dirty="0" err="1"/>
              <a:t>održivu</a:t>
            </a:r>
            <a:r>
              <a:rPr lang="en-US" sz="8000" dirty="0"/>
              <a:t> </a:t>
            </a:r>
            <a:r>
              <a:rPr lang="en-US" sz="8000" dirty="0" err="1"/>
              <a:t>inovaciju</a:t>
            </a:r>
            <a:r>
              <a:rPr lang="en-US" sz="8000" dirty="0"/>
              <a:t> u </a:t>
            </a:r>
            <a:r>
              <a:rPr lang="en-US" sz="8000" dirty="0" err="1"/>
              <a:t>kreiranju</a:t>
            </a:r>
            <a:r>
              <a:rPr lang="en-US" sz="8000" dirty="0"/>
              <a:t> </a:t>
            </a:r>
            <a:r>
              <a:rPr lang="en-US" sz="8000" dirty="0" err="1"/>
              <a:t>društvenih</a:t>
            </a:r>
            <a:r>
              <a:rPr lang="en-US" sz="8000" dirty="0"/>
              <a:t> </a:t>
            </a:r>
            <a:r>
              <a:rPr lang="en-US" sz="8000" dirty="0" err="1"/>
              <a:t>promena</a:t>
            </a:r>
            <a:r>
              <a:rPr lang="en-US" sz="8000" dirty="0"/>
              <a:t> </a:t>
            </a:r>
            <a:r>
              <a:rPr lang="en-US" sz="8000" dirty="0" err="1"/>
              <a:t>sa</a:t>
            </a:r>
            <a:r>
              <a:rPr lang="en-US" sz="8000" dirty="0"/>
              <a:t> </a:t>
            </a:r>
            <a:r>
              <a:rPr lang="en-US" sz="8000" dirty="0" err="1"/>
              <a:t>jasnom</a:t>
            </a:r>
            <a:r>
              <a:rPr lang="en-US" sz="8000" dirty="0"/>
              <a:t> </a:t>
            </a:r>
            <a:r>
              <a:rPr lang="en-US" sz="8000" dirty="0" err="1"/>
              <a:t>artikulisanom</a:t>
            </a:r>
            <a:r>
              <a:rPr lang="en-US" sz="8000" dirty="0"/>
              <a:t> </a:t>
            </a:r>
            <a:r>
              <a:rPr lang="en-US" sz="8000" dirty="0" err="1"/>
              <a:t>vizijom</a:t>
            </a:r>
            <a:r>
              <a:rPr lang="en-US" sz="8000" dirty="0"/>
              <a:t> </a:t>
            </a:r>
            <a:r>
              <a:rPr lang="en-US" sz="8000" dirty="0" err="1"/>
              <a:t>promene</a:t>
            </a:r>
            <a:r>
              <a:rPr lang="en-US" sz="8000" dirty="0"/>
              <a:t> </a:t>
            </a:r>
            <a:r>
              <a:rPr lang="en-US" sz="8000" dirty="0" err="1"/>
              <a:t>koja</a:t>
            </a:r>
            <a:r>
              <a:rPr lang="en-US" sz="8000" dirty="0"/>
              <a:t> </a:t>
            </a:r>
            <a:r>
              <a:rPr lang="en-US" sz="8000" dirty="0" err="1"/>
              <a:t>doprinosi</a:t>
            </a:r>
            <a:r>
              <a:rPr lang="en-US" sz="8000" dirty="0"/>
              <a:t> </a:t>
            </a:r>
            <a:r>
              <a:rPr lang="en-US" sz="8000" dirty="0" err="1"/>
              <a:t>razvoju</a:t>
            </a:r>
            <a:r>
              <a:rPr lang="en-US" sz="8000" dirty="0"/>
              <a:t> </a:t>
            </a:r>
            <a:r>
              <a:rPr lang="en-US" sz="8000" dirty="0" err="1" smtClean="0"/>
              <a:t>zajednice</a:t>
            </a:r>
            <a:r>
              <a:rPr lang="en-US" sz="8000" dirty="0" smtClean="0"/>
              <a:t>;</a:t>
            </a:r>
            <a:endParaRPr lang="sr-Latn-RS" sz="80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8000" dirty="0" err="1" smtClean="0"/>
              <a:t>Predložene</a:t>
            </a:r>
            <a:r>
              <a:rPr lang="en-US" sz="8000" dirty="0" smtClean="0"/>
              <a:t> </a:t>
            </a:r>
            <a:r>
              <a:rPr lang="en-US" sz="8000" dirty="0" err="1"/>
              <a:t>aktivnosti</a:t>
            </a:r>
            <a:r>
              <a:rPr lang="en-US" sz="8000" dirty="0"/>
              <a:t> </a:t>
            </a:r>
            <a:r>
              <a:rPr lang="en-US" sz="8000" dirty="0" err="1"/>
              <a:t>prepoznaju</a:t>
            </a:r>
            <a:r>
              <a:rPr lang="en-US" sz="8000" dirty="0"/>
              <a:t> i/</a:t>
            </a:r>
            <a:r>
              <a:rPr lang="en-US" sz="8000" dirty="0" err="1"/>
              <a:t>ili</a:t>
            </a:r>
            <a:r>
              <a:rPr lang="en-US" sz="8000" dirty="0"/>
              <a:t> </a:t>
            </a:r>
            <a:r>
              <a:rPr lang="en-US" sz="8000" dirty="0" err="1"/>
              <a:t>koriste</a:t>
            </a:r>
            <a:r>
              <a:rPr lang="en-US" sz="8000" dirty="0"/>
              <a:t> </a:t>
            </a:r>
            <a:r>
              <a:rPr lang="en-US" sz="8000" dirty="0" err="1"/>
              <a:t>lokalne</a:t>
            </a:r>
            <a:r>
              <a:rPr lang="en-US" sz="8000" dirty="0"/>
              <a:t> </a:t>
            </a:r>
            <a:r>
              <a:rPr lang="en-US" sz="8000" dirty="0" err="1"/>
              <a:t>resurse</a:t>
            </a:r>
            <a:r>
              <a:rPr lang="en-US" sz="8000" dirty="0"/>
              <a:t> </a:t>
            </a:r>
            <a:r>
              <a:rPr lang="en-US" sz="8000" dirty="0" err="1"/>
              <a:t>kao</a:t>
            </a:r>
            <a:r>
              <a:rPr lang="en-US" sz="8000" dirty="0"/>
              <a:t> </a:t>
            </a:r>
            <a:r>
              <a:rPr lang="en-US" sz="8000" dirty="0" err="1"/>
              <a:t>potencijal</a:t>
            </a:r>
            <a:r>
              <a:rPr lang="en-US" sz="8000" dirty="0"/>
              <a:t> </a:t>
            </a:r>
            <a:r>
              <a:rPr lang="en-US" sz="8000" dirty="0" err="1"/>
              <a:t>za</a:t>
            </a:r>
            <a:r>
              <a:rPr lang="en-US" sz="8000" dirty="0"/>
              <a:t> </a:t>
            </a:r>
            <a:r>
              <a:rPr lang="en-US" sz="8000" dirty="0" err="1"/>
              <a:t>promene</a:t>
            </a:r>
            <a:r>
              <a:rPr lang="en-US" sz="8000" dirty="0"/>
              <a:t> i </a:t>
            </a:r>
            <a:r>
              <a:rPr lang="en-US" sz="8000" dirty="0" err="1"/>
              <a:t>ostvaruju</a:t>
            </a:r>
            <a:r>
              <a:rPr lang="en-US" sz="8000" dirty="0"/>
              <a:t> </a:t>
            </a:r>
            <a:r>
              <a:rPr lang="en-US" sz="8000" dirty="0" err="1"/>
              <a:t>partnerstva</a:t>
            </a:r>
            <a:r>
              <a:rPr lang="en-US" sz="8000" dirty="0"/>
              <a:t> u </a:t>
            </a:r>
            <a:r>
              <a:rPr lang="en-US" sz="8000" dirty="0" err="1"/>
              <a:t>zajednici</a:t>
            </a:r>
            <a:r>
              <a:rPr lang="en-US" sz="8000" dirty="0"/>
              <a:t> (</a:t>
            </a:r>
            <a:r>
              <a:rPr lang="en-US" sz="8000" dirty="0" err="1"/>
              <a:t>građansko</a:t>
            </a:r>
            <a:r>
              <a:rPr lang="en-US" sz="8000" dirty="0"/>
              <a:t> </a:t>
            </a:r>
            <a:r>
              <a:rPr lang="en-US" sz="8000" dirty="0" err="1"/>
              <a:t>društvo</a:t>
            </a:r>
            <a:r>
              <a:rPr lang="en-US" sz="8000" dirty="0"/>
              <a:t>, </a:t>
            </a:r>
            <a:r>
              <a:rPr lang="en-US" sz="8000" dirty="0" err="1"/>
              <a:t>mediji</a:t>
            </a:r>
            <a:r>
              <a:rPr lang="en-US" sz="8000" dirty="0"/>
              <a:t>, </a:t>
            </a:r>
            <a:r>
              <a:rPr lang="en-US" sz="8000" dirty="0" err="1"/>
              <a:t>institucije</a:t>
            </a:r>
            <a:r>
              <a:rPr lang="en-US" sz="8000" dirty="0"/>
              <a:t>, </a:t>
            </a:r>
            <a:r>
              <a:rPr lang="en-US" sz="8000" dirty="0" err="1"/>
              <a:t>itd</a:t>
            </a:r>
            <a:r>
              <a:rPr lang="en-US" sz="8000" dirty="0" smtClean="0"/>
              <a:t>.);</a:t>
            </a:r>
            <a:endParaRPr lang="sr-Latn-RS" sz="80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8000" dirty="0" err="1" smtClean="0"/>
              <a:t>Predložene</a:t>
            </a:r>
            <a:r>
              <a:rPr lang="en-US" sz="8000" dirty="0" smtClean="0"/>
              <a:t> </a:t>
            </a:r>
            <a:r>
              <a:rPr lang="en-US" sz="8000" dirty="0" err="1"/>
              <a:t>aktivnosti</a:t>
            </a:r>
            <a:r>
              <a:rPr lang="en-US" sz="8000" dirty="0"/>
              <a:t> </a:t>
            </a:r>
            <a:r>
              <a:rPr lang="en-US" sz="8000" dirty="0" err="1"/>
              <a:t>ostvaruju</a:t>
            </a:r>
            <a:r>
              <a:rPr lang="en-US" sz="8000" dirty="0"/>
              <a:t> </a:t>
            </a:r>
            <a:r>
              <a:rPr lang="en-US" sz="8000" dirty="0" err="1"/>
              <a:t>strateški</a:t>
            </a:r>
            <a:r>
              <a:rPr lang="en-US" sz="8000" dirty="0"/>
              <a:t> i </a:t>
            </a:r>
            <a:r>
              <a:rPr lang="en-US" sz="8000" dirty="0" err="1"/>
              <a:t>programski</a:t>
            </a:r>
            <a:r>
              <a:rPr lang="en-US" sz="8000" dirty="0"/>
              <a:t> </a:t>
            </a:r>
            <a:r>
              <a:rPr lang="en-US" sz="8000" dirty="0" err="1"/>
              <a:t>razvoj</a:t>
            </a:r>
            <a:r>
              <a:rPr lang="en-US" sz="8000" dirty="0"/>
              <a:t> </a:t>
            </a:r>
            <a:r>
              <a:rPr lang="en-US" sz="8000" dirty="0" err="1"/>
              <a:t>društvenih</a:t>
            </a:r>
            <a:r>
              <a:rPr lang="en-US" sz="8000" dirty="0"/>
              <a:t> </a:t>
            </a:r>
            <a:r>
              <a:rPr lang="en-US" sz="8000" dirty="0" err="1"/>
              <a:t>centara</a:t>
            </a:r>
            <a:r>
              <a:rPr lang="en-US" sz="8000" dirty="0"/>
              <a:t> i </a:t>
            </a:r>
            <a:r>
              <a:rPr lang="en-US" sz="8000" dirty="0" err="1"/>
              <a:t>servisa</a:t>
            </a:r>
            <a:r>
              <a:rPr lang="en-US" sz="8000" dirty="0"/>
              <a:t> i </a:t>
            </a:r>
            <a:r>
              <a:rPr lang="en-US" sz="8000" dirty="0" err="1"/>
              <a:t>doprinose</a:t>
            </a:r>
            <a:r>
              <a:rPr lang="en-US" sz="8000" dirty="0"/>
              <a:t> </a:t>
            </a:r>
            <a:r>
              <a:rPr lang="en-US" sz="8000" dirty="0" err="1"/>
              <a:t>njihovoj</a:t>
            </a:r>
            <a:r>
              <a:rPr lang="en-US" sz="8000" dirty="0"/>
              <a:t> </a:t>
            </a:r>
            <a:r>
              <a:rPr lang="en-US" sz="8000" dirty="0" err="1"/>
              <a:t>dugoročnoj</a:t>
            </a:r>
            <a:r>
              <a:rPr lang="en-US" sz="8000" dirty="0"/>
              <a:t> </a:t>
            </a:r>
            <a:r>
              <a:rPr lang="en-US" sz="8000" dirty="0" err="1"/>
              <a:t>održivosti</a:t>
            </a:r>
            <a:r>
              <a:rPr lang="en-US" sz="8000" dirty="0"/>
              <a:t>; </a:t>
            </a:r>
            <a:endParaRPr lang="sr-Latn-RS" sz="80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sr-Latn-RS" sz="2000" b="1" u="sng" dirty="0"/>
          </a:p>
        </p:txBody>
      </p:sp>
    </p:spTree>
    <p:extLst>
      <p:ext uri="{BB962C8B-B14F-4D97-AF65-F5344CB8AC3E}">
        <p14:creationId xmlns:p14="http://schemas.microsoft.com/office/powerpoint/2010/main" val="21851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KRITERIJUMI ZA PROCENU PROJEKTNE IDEJE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098964"/>
            <a:ext cx="11270672" cy="3969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dirty="0" err="1"/>
              <a:t>Postoji</a:t>
            </a:r>
            <a:r>
              <a:rPr lang="en-US" sz="4800" dirty="0"/>
              <a:t> </a:t>
            </a:r>
            <a:r>
              <a:rPr lang="en-US" sz="4800" dirty="0" err="1"/>
              <a:t>jasna</a:t>
            </a:r>
            <a:r>
              <a:rPr lang="en-US" sz="4800" dirty="0"/>
              <a:t> </a:t>
            </a:r>
            <a:r>
              <a:rPr lang="en-US" sz="4800" dirty="0" err="1"/>
              <a:t>veza</a:t>
            </a:r>
            <a:r>
              <a:rPr lang="en-US" sz="4800" dirty="0"/>
              <a:t> </a:t>
            </a:r>
            <a:r>
              <a:rPr lang="en-US" sz="4800" dirty="0" err="1"/>
              <a:t>između</a:t>
            </a:r>
            <a:r>
              <a:rPr lang="en-US" sz="4800" dirty="0"/>
              <a:t> </a:t>
            </a:r>
            <a:r>
              <a:rPr lang="en-US" sz="4800" dirty="0" err="1"/>
              <a:t>postavljenih</a:t>
            </a:r>
            <a:r>
              <a:rPr lang="en-US" sz="4800" dirty="0"/>
              <a:t> </a:t>
            </a:r>
            <a:r>
              <a:rPr lang="en-US" sz="4800" dirty="0" err="1"/>
              <a:t>ciljeva</a:t>
            </a:r>
            <a:r>
              <a:rPr lang="en-US" sz="4800" dirty="0"/>
              <a:t>, </a:t>
            </a:r>
            <a:r>
              <a:rPr lang="en-US" sz="4800" dirty="0" err="1"/>
              <a:t>projektnih</a:t>
            </a:r>
            <a:r>
              <a:rPr lang="en-US" sz="4800" dirty="0"/>
              <a:t> </a:t>
            </a:r>
            <a:r>
              <a:rPr lang="en-US" sz="4800" dirty="0" err="1"/>
              <a:t>aktivnosti</a:t>
            </a:r>
            <a:r>
              <a:rPr lang="en-US" sz="4800" dirty="0"/>
              <a:t> i </a:t>
            </a:r>
            <a:r>
              <a:rPr lang="en-US" sz="4800" dirty="0" err="1"/>
              <a:t>očekivanih</a:t>
            </a:r>
            <a:r>
              <a:rPr lang="en-US" sz="4800" dirty="0"/>
              <a:t> </a:t>
            </a:r>
            <a:r>
              <a:rPr lang="en-US" sz="4800" dirty="0" err="1"/>
              <a:t>rezultata</a:t>
            </a:r>
            <a:r>
              <a:rPr lang="en-US" sz="4800" dirty="0" smtClean="0"/>
              <a:t>;</a:t>
            </a:r>
            <a:endParaRPr lang="en-US" sz="45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4500" dirty="0" err="1" smtClean="0"/>
              <a:t>Jasno</a:t>
            </a:r>
            <a:r>
              <a:rPr lang="en-US" sz="4500" dirty="0" smtClean="0"/>
              <a:t> </a:t>
            </a:r>
            <a:r>
              <a:rPr lang="en-US" sz="4500" dirty="0" err="1"/>
              <a:t>izložena</a:t>
            </a:r>
            <a:r>
              <a:rPr lang="en-US" sz="4500" dirty="0"/>
              <a:t> </a:t>
            </a:r>
            <a:r>
              <a:rPr lang="en-US" sz="4500" dirty="0" err="1"/>
              <a:t>projektna</a:t>
            </a:r>
            <a:r>
              <a:rPr lang="en-US" sz="4500" dirty="0"/>
              <a:t> </a:t>
            </a:r>
            <a:r>
              <a:rPr lang="en-US" sz="4500" dirty="0" err="1"/>
              <a:t>ideja</a:t>
            </a:r>
            <a:r>
              <a:rPr lang="en-US" sz="4500" dirty="0"/>
              <a:t> </a:t>
            </a:r>
            <a:r>
              <a:rPr lang="en-US" sz="4500" dirty="0" err="1"/>
              <a:t>sa</a:t>
            </a:r>
            <a:r>
              <a:rPr lang="en-US" sz="4500" dirty="0"/>
              <a:t> </a:t>
            </a:r>
            <a:r>
              <a:rPr lang="en-US" sz="4500" dirty="0" err="1"/>
              <a:t>realističnim</a:t>
            </a:r>
            <a:r>
              <a:rPr lang="en-US" sz="4500" dirty="0"/>
              <a:t> </a:t>
            </a:r>
            <a:r>
              <a:rPr lang="en-US" sz="4500" dirty="0" err="1"/>
              <a:t>budžetom</a:t>
            </a:r>
            <a:r>
              <a:rPr lang="en-US" sz="4500" dirty="0"/>
              <a:t> </a:t>
            </a:r>
            <a:r>
              <a:rPr lang="en-US" sz="4500" dirty="0" err="1"/>
              <a:t>koji</a:t>
            </a:r>
            <a:r>
              <a:rPr lang="en-US" sz="4500" dirty="0"/>
              <a:t> je u </a:t>
            </a:r>
            <a:r>
              <a:rPr lang="en-US" sz="4500" dirty="0" err="1"/>
              <a:t>skladu</a:t>
            </a:r>
            <a:r>
              <a:rPr lang="en-US" sz="4500" dirty="0"/>
              <a:t> </a:t>
            </a:r>
            <a:r>
              <a:rPr lang="en-US" sz="4500" dirty="0" err="1"/>
              <a:t>sa</a:t>
            </a:r>
            <a:r>
              <a:rPr lang="en-US" sz="4500" dirty="0"/>
              <a:t> </a:t>
            </a:r>
            <a:r>
              <a:rPr lang="en-US" sz="4500" dirty="0" err="1"/>
              <a:t>aktivnostima</a:t>
            </a:r>
            <a:r>
              <a:rPr lang="en-US" sz="4500" dirty="0"/>
              <a:t> i </a:t>
            </a:r>
            <a:r>
              <a:rPr lang="en-US" sz="4500" dirty="0" err="1"/>
              <a:t>očekivanim</a:t>
            </a:r>
            <a:r>
              <a:rPr lang="en-US" sz="4500" dirty="0"/>
              <a:t> </a:t>
            </a:r>
            <a:r>
              <a:rPr lang="en-US" sz="4500" dirty="0" err="1"/>
              <a:t>rezultatima</a:t>
            </a:r>
            <a:r>
              <a:rPr lang="en-US" sz="4500" dirty="0"/>
              <a:t> </a:t>
            </a:r>
            <a:r>
              <a:rPr lang="en-US" sz="4500" dirty="0" err="1" smtClean="0"/>
              <a:t>konkursa</a:t>
            </a:r>
            <a:r>
              <a:rPr lang="en-US" sz="4500" dirty="0" smtClean="0"/>
              <a:t>;</a:t>
            </a:r>
            <a:endParaRPr lang="sr-Latn-RS" sz="45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4500" dirty="0" err="1" smtClean="0"/>
              <a:t>Inicijativa</a:t>
            </a:r>
            <a:r>
              <a:rPr lang="en-US" sz="4500" dirty="0" smtClean="0"/>
              <a:t> </a:t>
            </a:r>
            <a:r>
              <a:rPr lang="en-US" sz="4500" dirty="0"/>
              <a:t>je u </a:t>
            </a:r>
            <a:r>
              <a:rPr lang="en-US" sz="4500" dirty="0" err="1"/>
              <a:t>skladu</a:t>
            </a:r>
            <a:r>
              <a:rPr lang="en-US" sz="4500" dirty="0"/>
              <a:t> </a:t>
            </a:r>
            <a:r>
              <a:rPr lang="en-US" sz="4500" dirty="0" err="1"/>
              <a:t>sa</a:t>
            </a:r>
            <a:r>
              <a:rPr lang="en-US" sz="4500" dirty="0"/>
              <a:t> </a:t>
            </a:r>
            <a:r>
              <a:rPr lang="en-US" sz="4500" dirty="0" err="1"/>
              <a:t>vrednostima</a:t>
            </a:r>
            <a:r>
              <a:rPr lang="en-US" sz="4500" dirty="0"/>
              <a:t> </a:t>
            </a:r>
            <a:r>
              <a:rPr lang="en-US" sz="4500" dirty="0" err="1"/>
              <a:t>projekta</a:t>
            </a:r>
            <a:r>
              <a:rPr lang="en-US" sz="4500" dirty="0"/>
              <a:t> (</a:t>
            </a:r>
            <a:r>
              <a:rPr lang="en-US" sz="4500" dirty="0" err="1"/>
              <a:t>solidarnost</a:t>
            </a:r>
            <a:r>
              <a:rPr lang="en-US" sz="4500" dirty="0"/>
              <a:t>, </a:t>
            </a:r>
            <a:r>
              <a:rPr lang="en-US" sz="4500" dirty="0" err="1"/>
              <a:t>transparentnost</a:t>
            </a:r>
            <a:r>
              <a:rPr lang="en-US" sz="4500" dirty="0"/>
              <a:t>, </a:t>
            </a:r>
            <a:r>
              <a:rPr lang="en-US" sz="4500" dirty="0" err="1"/>
              <a:t>participativnost</a:t>
            </a:r>
            <a:r>
              <a:rPr lang="en-US" sz="4500" dirty="0"/>
              <a:t>, </a:t>
            </a:r>
            <a:r>
              <a:rPr lang="en-US" sz="4500" dirty="0" err="1"/>
              <a:t>odgovornost</a:t>
            </a:r>
            <a:r>
              <a:rPr lang="en-US" sz="4500" dirty="0"/>
              <a:t> i </a:t>
            </a:r>
            <a:r>
              <a:rPr lang="en-US" sz="4500" dirty="0" err="1"/>
              <a:t>uvažavanje</a:t>
            </a:r>
            <a:r>
              <a:rPr lang="en-US" sz="4500" dirty="0"/>
              <a:t> </a:t>
            </a:r>
            <a:r>
              <a:rPr lang="en-US" sz="4500" dirty="0" err="1"/>
              <a:t>različitosti</a:t>
            </a:r>
            <a:r>
              <a:rPr lang="en-US" sz="4500" dirty="0" smtClean="0"/>
              <a:t>);</a:t>
            </a:r>
            <a:endParaRPr lang="sr-Latn-RS" sz="4500" dirty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4500" dirty="0" err="1" smtClean="0"/>
              <a:t>Vreme</a:t>
            </a:r>
            <a:r>
              <a:rPr lang="en-US" sz="4500" dirty="0" smtClean="0"/>
              <a:t> </a:t>
            </a:r>
            <a:r>
              <a:rPr lang="en-US" sz="4500" dirty="0" err="1"/>
              <a:t>realizacije</a:t>
            </a:r>
            <a:r>
              <a:rPr lang="en-US" sz="4500" dirty="0"/>
              <a:t> </a:t>
            </a:r>
            <a:r>
              <a:rPr lang="en-US" sz="4500" dirty="0" err="1"/>
              <a:t>projektnih</a:t>
            </a:r>
            <a:r>
              <a:rPr lang="en-US" sz="4500" dirty="0"/>
              <a:t> </a:t>
            </a:r>
            <a:r>
              <a:rPr lang="en-US" sz="4500" dirty="0" err="1"/>
              <a:t>aktivnosti</a:t>
            </a:r>
            <a:r>
              <a:rPr lang="en-US" sz="4500" dirty="0"/>
              <a:t> je od 6 do 8 </a:t>
            </a:r>
            <a:r>
              <a:rPr lang="en-US" sz="4500" dirty="0" err="1" smtClean="0"/>
              <a:t>meseci</a:t>
            </a:r>
            <a:r>
              <a:rPr lang="en-US" sz="4500" dirty="0" smtClean="0"/>
              <a:t>;</a:t>
            </a:r>
            <a:endParaRPr lang="sr-Latn-RS" sz="45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4500" dirty="0" err="1" smtClean="0"/>
              <a:t>Predložene</a:t>
            </a:r>
            <a:r>
              <a:rPr lang="en-US" sz="4500" dirty="0" smtClean="0"/>
              <a:t> </a:t>
            </a:r>
            <a:r>
              <a:rPr lang="en-US" sz="4500" dirty="0" err="1"/>
              <a:t>aktivnosti</a:t>
            </a:r>
            <a:r>
              <a:rPr lang="en-US" sz="4500" dirty="0"/>
              <a:t> i </a:t>
            </a:r>
            <a:r>
              <a:rPr lang="en-US" sz="4500" dirty="0" err="1"/>
              <a:t>aplikant</a:t>
            </a:r>
            <a:r>
              <a:rPr lang="en-US" sz="4500" dirty="0"/>
              <a:t> </a:t>
            </a:r>
            <a:r>
              <a:rPr lang="en-US" sz="4500" dirty="0" err="1"/>
              <a:t>nisu</a:t>
            </a:r>
            <a:r>
              <a:rPr lang="en-US" sz="4500" dirty="0"/>
              <a:t> </a:t>
            </a:r>
            <a:r>
              <a:rPr lang="en-US" sz="4500" dirty="0" err="1"/>
              <a:t>povezani</a:t>
            </a:r>
            <a:r>
              <a:rPr lang="en-US" sz="4500" dirty="0"/>
              <a:t> </a:t>
            </a:r>
            <a:r>
              <a:rPr lang="en-US" sz="4500" dirty="0" err="1"/>
              <a:t>sa</a:t>
            </a:r>
            <a:r>
              <a:rPr lang="en-US" sz="4500" dirty="0"/>
              <a:t> </a:t>
            </a:r>
            <a:r>
              <a:rPr lang="en-US" sz="4500" dirty="0" err="1"/>
              <a:t>političkim</a:t>
            </a:r>
            <a:r>
              <a:rPr lang="en-US" sz="4500" dirty="0"/>
              <a:t> </a:t>
            </a:r>
            <a:r>
              <a:rPr lang="en-US" sz="4500" dirty="0" err="1"/>
              <a:t>partijama</a:t>
            </a:r>
            <a:r>
              <a:rPr lang="en-US" sz="4500" dirty="0"/>
              <a:t> i </a:t>
            </a:r>
            <a:r>
              <a:rPr lang="en-US" sz="4500" dirty="0" err="1"/>
              <a:t>akterima</a:t>
            </a:r>
            <a:r>
              <a:rPr lang="en-US" sz="4500" dirty="0"/>
              <a:t> </a:t>
            </a:r>
            <a:r>
              <a:rPr lang="en-US" sz="4500" dirty="0" err="1"/>
              <a:t>koji</a:t>
            </a:r>
            <a:r>
              <a:rPr lang="en-US" sz="4500" dirty="0"/>
              <a:t> </a:t>
            </a:r>
            <a:r>
              <a:rPr lang="en-US" sz="4500" dirty="0" err="1"/>
              <a:t>učestvuju</a:t>
            </a:r>
            <a:r>
              <a:rPr lang="en-US" sz="4500" dirty="0"/>
              <a:t> </a:t>
            </a:r>
            <a:r>
              <a:rPr lang="en-US" sz="4500" dirty="0" err="1"/>
              <a:t>na</a:t>
            </a:r>
            <a:r>
              <a:rPr lang="en-US" sz="4500" dirty="0"/>
              <a:t> </a:t>
            </a:r>
            <a:r>
              <a:rPr lang="en-US" sz="4500" dirty="0" err="1" smtClean="0"/>
              <a:t>izborima</a:t>
            </a:r>
            <a:r>
              <a:rPr lang="en-US" sz="4500" dirty="0" smtClean="0"/>
              <a:t>;</a:t>
            </a:r>
            <a:endParaRPr lang="sr-Latn-RS" sz="45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4500" dirty="0" err="1" smtClean="0"/>
              <a:t>Predložene</a:t>
            </a:r>
            <a:r>
              <a:rPr lang="en-US" sz="4500" dirty="0" smtClean="0"/>
              <a:t> </a:t>
            </a:r>
            <a:r>
              <a:rPr lang="en-US" sz="4500" dirty="0" err="1"/>
              <a:t>aktivnosti</a:t>
            </a:r>
            <a:r>
              <a:rPr lang="en-US" sz="4500" dirty="0"/>
              <a:t> i </a:t>
            </a:r>
            <a:r>
              <a:rPr lang="en-US" sz="4500" dirty="0" err="1"/>
              <a:t>aplikant</a:t>
            </a:r>
            <a:r>
              <a:rPr lang="en-US" sz="4500" dirty="0"/>
              <a:t> ne </a:t>
            </a:r>
            <a:r>
              <a:rPr lang="en-US" sz="4500" dirty="0" err="1"/>
              <a:t>promovišu</a:t>
            </a:r>
            <a:r>
              <a:rPr lang="en-US" sz="4500" dirty="0"/>
              <a:t> </a:t>
            </a:r>
            <a:r>
              <a:rPr lang="en-US" sz="4500" dirty="0" err="1"/>
              <a:t>versku</a:t>
            </a:r>
            <a:r>
              <a:rPr lang="en-US" sz="4500" dirty="0"/>
              <a:t> i </a:t>
            </a:r>
            <a:r>
              <a:rPr lang="en-US" sz="4500" dirty="0" err="1"/>
              <a:t>religijsku</a:t>
            </a:r>
            <a:r>
              <a:rPr lang="en-US" sz="4500" dirty="0"/>
              <a:t> </a:t>
            </a:r>
            <a:r>
              <a:rPr lang="en-US" sz="4500" dirty="0" err="1" smtClean="0"/>
              <a:t>isključivost</a:t>
            </a:r>
            <a:r>
              <a:rPr lang="en-US" sz="4500" dirty="0" smtClean="0"/>
              <a:t>;</a:t>
            </a:r>
            <a:endParaRPr lang="sr-Latn-RS" sz="45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4500" dirty="0" err="1" smtClean="0"/>
              <a:t>Aplikant</a:t>
            </a:r>
            <a:r>
              <a:rPr lang="en-US" sz="4500" dirty="0" smtClean="0"/>
              <a:t> </a:t>
            </a:r>
            <a:r>
              <a:rPr lang="en-US" sz="4500" dirty="0" err="1"/>
              <a:t>svojim</a:t>
            </a:r>
            <a:r>
              <a:rPr lang="en-US" sz="4500" dirty="0"/>
              <a:t> </a:t>
            </a:r>
            <a:r>
              <a:rPr lang="en-US" sz="4500" dirty="0" err="1"/>
              <a:t>aktivnostima</a:t>
            </a:r>
            <a:r>
              <a:rPr lang="en-US" sz="4500" dirty="0"/>
              <a:t> ne </a:t>
            </a:r>
            <a:r>
              <a:rPr lang="en-US" sz="4500" dirty="0" err="1"/>
              <a:t>diskriminiše</a:t>
            </a:r>
            <a:r>
              <a:rPr lang="en-US" sz="4500" dirty="0"/>
              <a:t> </a:t>
            </a:r>
            <a:r>
              <a:rPr lang="en-US" sz="4500" dirty="0" err="1"/>
              <a:t>bilo</a:t>
            </a:r>
            <a:r>
              <a:rPr lang="en-US" sz="4500" dirty="0"/>
              <a:t> </a:t>
            </a:r>
            <a:r>
              <a:rPr lang="en-US" sz="4500" dirty="0" err="1"/>
              <a:t>koju</a:t>
            </a:r>
            <a:r>
              <a:rPr lang="en-US" sz="4500" dirty="0"/>
              <a:t> </a:t>
            </a:r>
            <a:r>
              <a:rPr lang="en-US" sz="4500" dirty="0" err="1"/>
              <a:t>grupu</a:t>
            </a:r>
            <a:r>
              <a:rPr lang="en-US" sz="4500" dirty="0"/>
              <a:t> </a:t>
            </a:r>
            <a:r>
              <a:rPr lang="en-US" sz="4500" dirty="0" err="1" smtClean="0"/>
              <a:t>građana</a:t>
            </a:r>
            <a:r>
              <a:rPr lang="en-US" sz="4500" dirty="0" smtClean="0"/>
              <a:t>/</a:t>
            </a:r>
            <a:r>
              <a:rPr lang="en-US" sz="4500" dirty="0" err="1" smtClean="0"/>
              <a:t>ki</a:t>
            </a:r>
            <a:r>
              <a:rPr lang="en-US" sz="4500" dirty="0" smtClean="0"/>
              <a:t>;</a:t>
            </a:r>
            <a:endParaRPr lang="sr-Latn-RS" sz="45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4500" dirty="0" err="1" smtClean="0"/>
              <a:t>Aplikanti</a:t>
            </a:r>
            <a:r>
              <a:rPr lang="en-US" sz="4500" dirty="0" smtClean="0"/>
              <a:t> </a:t>
            </a:r>
            <a:r>
              <a:rPr lang="en-US" sz="4500" dirty="0" err="1"/>
              <a:t>trenutno</a:t>
            </a:r>
            <a:r>
              <a:rPr lang="en-US" sz="4500" dirty="0"/>
              <a:t> </a:t>
            </a:r>
            <a:r>
              <a:rPr lang="en-US" sz="4500" dirty="0" err="1"/>
              <a:t>nisu</a:t>
            </a:r>
            <a:r>
              <a:rPr lang="en-US" sz="4500" dirty="0"/>
              <a:t> </a:t>
            </a:r>
            <a:r>
              <a:rPr lang="en-US" sz="4500" dirty="0" err="1"/>
              <a:t>korisnici</a:t>
            </a:r>
            <a:r>
              <a:rPr lang="en-US" sz="4500" dirty="0"/>
              <a:t> </a:t>
            </a:r>
            <a:r>
              <a:rPr lang="en-US" sz="4500" dirty="0" err="1"/>
              <a:t>grantova</a:t>
            </a:r>
            <a:r>
              <a:rPr lang="en-US" sz="4500" dirty="0"/>
              <a:t> </a:t>
            </a:r>
            <a:r>
              <a:rPr lang="en-US" sz="4500" dirty="0" err="1"/>
              <a:t>Evropske</a:t>
            </a:r>
            <a:r>
              <a:rPr lang="en-US" sz="4500" dirty="0"/>
              <a:t> </a:t>
            </a:r>
            <a:r>
              <a:rPr lang="en-US" sz="4500" dirty="0" err="1"/>
              <a:t>unije</a:t>
            </a:r>
            <a:r>
              <a:rPr lang="en-US" sz="4500" dirty="0"/>
              <a:t> </a:t>
            </a:r>
            <a:r>
              <a:rPr lang="en-US" sz="4500" dirty="0" err="1"/>
              <a:t>ili</a:t>
            </a:r>
            <a:r>
              <a:rPr lang="en-US" sz="4500" dirty="0"/>
              <a:t> </a:t>
            </a:r>
            <a:r>
              <a:rPr lang="en-US" sz="4500" dirty="0" err="1"/>
              <a:t>stalne</a:t>
            </a:r>
            <a:r>
              <a:rPr lang="en-US" sz="4500" dirty="0"/>
              <a:t> </a:t>
            </a:r>
            <a:r>
              <a:rPr lang="en-US" sz="4500" dirty="0" err="1"/>
              <a:t>finansijske</a:t>
            </a:r>
            <a:r>
              <a:rPr lang="en-US" sz="4500" dirty="0"/>
              <a:t> </a:t>
            </a:r>
            <a:r>
              <a:rPr lang="en-US" sz="4500" dirty="0" err="1"/>
              <a:t>podrške</a:t>
            </a:r>
            <a:r>
              <a:rPr lang="en-US" sz="4500" dirty="0"/>
              <a:t> </a:t>
            </a:r>
            <a:r>
              <a:rPr lang="en-US" sz="4500" dirty="0" err="1"/>
              <a:t>trećim</a:t>
            </a:r>
            <a:r>
              <a:rPr lang="en-US" sz="4500" dirty="0"/>
              <a:t> </a:t>
            </a:r>
            <a:r>
              <a:rPr lang="en-US" sz="4500" dirty="0" err="1"/>
              <a:t>stranama</a:t>
            </a:r>
            <a:r>
              <a:rPr lang="en-US" sz="4500" dirty="0"/>
              <a:t>;</a:t>
            </a:r>
          </a:p>
          <a:p>
            <a:pPr marL="457200" lvl="0" indent="-457200" algn="l">
              <a:buFont typeface="Arial" pitchFamily="34" charset="0"/>
              <a:buChar char="•"/>
            </a:pPr>
            <a:endParaRPr lang="en-US" sz="6400" dirty="0"/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u="sng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sr-Latn-RS" sz="2000" b="1" u="sng" dirty="0"/>
          </a:p>
        </p:txBody>
      </p:sp>
    </p:spTree>
    <p:extLst>
      <p:ext uri="{BB962C8B-B14F-4D97-AF65-F5344CB8AC3E}">
        <p14:creationId xmlns:p14="http://schemas.microsoft.com/office/powerpoint/2010/main" val="33804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DOZVOLJENI TROŠKOVI 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098964"/>
            <a:ext cx="11270672" cy="3969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itchFamily="34" charset="0"/>
              <a:buChar char="•"/>
            </a:pPr>
            <a:r>
              <a:rPr lang="en-US" sz="3200" b="1" dirty="0" err="1"/>
              <a:t>Troškovi</a:t>
            </a:r>
            <a:r>
              <a:rPr lang="en-US" sz="3200" b="1" dirty="0"/>
              <a:t> </a:t>
            </a:r>
            <a:r>
              <a:rPr lang="en-US" sz="3200" b="1" dirty="0" err="1"/>
              <a:t>ljudskih</a:t>
            </a:r>
            <a:r>
              <a:rPr lang="en-US" sz="3200" b="1" dirty="0"/>
              <a:t> </a:t>
            </a:r>
            <a:r>
              <a:rPr lang="en-US" sz="3200" b="1" dirty="0" err="1"/>
              <a:t>resursa</a:t>
            </a:r>
            <a:r>
              <a:rPr lang="en-US" sz="3200" b="1" dirty="0"/>
              <a:t> </a:t>
            </a:r>
            <a:r>
              <a:rPr lang="en-US" sz="3200" dirty="0"/>
              <a:t>(plate i</a:t>
            </a:r>
            <a:r>
              <a:rPr lang="en-US" sz="3200" b="1" dirty="0"/>
              <a:t> </a:t>
            </a:r>
            <a:r>
              <a:rPr lang="en-US" sz="3200" dirty="0" err="1"/>
              <a:t>honorari</a:t>
            </a:r>
            <a:r>
              <a:rPr lang="en-US" sz="3200" dirty="0"/>
              <a:t>) </a:t>
            </a:r>
            <a:r>
              <a:rPr lang="en-US" sz="3200" dirty="0" err="1"/>
              <a:t>mogu</a:t>
            </a:r>
            <a:r>
              <a:rPr lang="en-US" sz="3200" dirty="0"/>
              <a:t> </a:t>
            </a:r>
            <a:r>
              <a:rPr lang="en-US" sz="3200" dirty="0" err="1"/>
              <a:t>iznositi</a:t>
            </a:r>
            <a:r>
              <a:rPr lang="en-US" sz="3200" dirty="0"/>
              <a:t> </a:t>
            </a:r>
            <a:r>
              <a:rPr lang="en-US" sz="3200" dirty="0" err="1"/>
              <a:t>najviše</a:t>
            </a:r>
            <a:r>
              <a:rPr lang="en-US" sz="3200" b="1" dirty="0"/>
              <a:t> </a:t>
            </a:r>
            <a:r>
              <a:rPr lang="en-US" sz="3200" dirty="0"/>
              <a:t>do 40% </a:t>
            </a:r>
            <a:r>
              <a:rPr lang="en-US" sz="3200" dirty="0" err="1"/>
              <a:t>iznosa</a:t>
            </a:r>
            <a:r>
              <a:rPr lang="en-US" sz="3200" b="1" dirty="0"/>
              <a:t> </a:t>
            </a:r>
            <a:r>
              <a:rPr lang="en-US" sz="3200" dirty="0" err="1"/>
              <a:t>ukupnog</a:t>
            </a:r>
            <a:r>
              <a:rPr lang="en-US" sz="3200" dirty="0"/>
              <a:t> </a:t>
            </a:r>
            <a:r>
              <a:rPr lang="en-US" sz="3200" dirty="0" err="1" smtClean="0"/>
              <a:t>budžeta</a:t>
            </a:r>
            <a:r>
              <a:rPr lang="en-US" sz="3200" dirty="0" smtClean="0"/>
              <a:t>.</a:t>
            </a:r>
            <a:endParaRPr lang="sr-Latn-RS" sz="32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200" b="1" dirty="0" err="1" smtClean="0"/>
              <a:t>Troškovi</a:t>
            </a:r>
            <a:r>
              <a:rPr lang="en-US" sz="3200" b="1" dirty="0" smtClean="0"/>
              <a:t> </a:t>
            </a:r>
            <a:r>
              <a:rPr lang="en-US" sz="3200" b="1" dirty="0" err="1"/>
              <a:t>sprovođenje</a:t>
            </a:r>
            <a:r>
              <a:rPr lang="en-US" sz="3200" b="1" dirty="0"/>
              <a:t> </a:t>
            </a:r>
            <a:r>
              <a:rPr lang="en-US" sz="3200" b="1" dirty="0" err="1"/>
              <a:t>projektnih</a:t>
            </a:r>
            <a:r>
              <a:rPr lang="en-US" sz="3200" b="1" dirty="0"/>
              <a:t>/</a:t>
            </a:r>
            <a:r>
              <a:rPr lang="en-US" sz="3200" b="1" dirty="0" err="1"/>
              <a:t>programskih</a:t>
            </a:r>
            <a:r>
              <a:rPr lang="en-US" sz="3200" b="1" dirty="0"/>
              <a:t> </a:t>
            </a:r>
            <a:r>
              <a:rPr lang="en-US" sz="3200" b="1" dirty="0" err="1"/>
              <a:t>aktivnosti</a:t>
            </a:r>
            <a:r>
              <a:rPr lang="en-US" sz="3200" b="1" dirty="0"/>
              <a:t> </a:t>
            </a:r>
            <a:r>
              <a:rPr lang="en-US" sz="3200" dirty="0"/>
              <a:t>(</a:t>
            </a:r>
            <a:r>
              <a:rPr lang="en-US" sz="3200" dirty="0" err="1"/>
              <a:t>na</a:t>
            </a:r>
            <a:r>
              <a:rPr lang="en-US" sz="3200" dirty="0"/>
              <a:t> primer: </a:t>
            </a:r>
            <a:r>
              <a:rPr lang="en-US" sz="3200" dirty="0" err="1"/>
              <a:t>troškovi</a:t>
            </a:r>
            <a:r>
              <a:rPr lang="en-US" sz="3200" dirty="0"/>
              <a:t> </a:t>
            </a:r>
            <a:r>
              <a:rPr lang="en-US" sz="3200" dirty="0" err="1"/>
              <a:t>usmereni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strateški</a:t>
            </a:r>
            <a:r>
              <a:rPr lang="en-US" sz="3200" dirty="0"/>
              <a:t> i </a:t>
            </a:r>
            <a:r>
              <a:rPr lang="en-US" sz="3200" dirty="0" err="1"/>
              <a:t>programski</a:t>
            </a:r>
            <a:r>
              <a:rPr lang="en-US" sz="3200" dirty="0"/>
              <a:t> </a:t>
            </a:r>
            <a:r>
              <a:rPr lang="en-US" sz="3200" dirty="0" err="1"/>
              <a:t>razvoj</a:t>
            </a:r>
            <a:r>
              <a:rPr lang="en-US" sz="3200" dirty="0"/>
              <a:t> </a:t>
            </a:r>
            <a:r>
              <a:rPr lang="en-US" sz="3200" dirty="0" err="1"/>
              <a:t>društvenih</a:t>
            </a:r>
            <a:r>
              <a:rPr lang="en-US" sz="3200" dirty="0"/>
              <a:t> </a:t>
            </a:r>
            <a:r>
              <a:rPr lang="en-US" sz="3200" dirty="0" err="1"/>
              <a:t>centara</a:t>
            </a:r>
            <a:r>
              <a:rPr lang="en-US" sz="3200" dirty="0"/>
              <a:t> i </a:t>
            </a:r>
            <a:r>
              <a:rPr lang="en-US" sz="3200" dirty="0" err="1"/>
              <a:t>servisa</a:t>
            </a:r>
            <a:r>
              <a:rPr lang="en-US" sz="3200" dirty="0"/>
              <a:t>, </a:t>
            </a:r>
            <a:r>
              <a:rPr lang="en-US" sz="3200" dirty="0" err="1"/>
              <a:t>troškovi</a:t>
            </a:r>
            <a:r>
              <a:rPr lang="en-US" sz="3200" dirty="0"/>
              <a:t> </a:t>
            </a:r>
            <a:r>
              <a:rPr lang="en-US" sz="3200" dirty="0" err="1"/>
              <a:t>usmereni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održivost</a:t>
            </a:r>
            <a:r>
              <a:rPr lang="en-US" sz="3200" dirty="0"/>
              <a:t> </a:t>
            </a:r>
            <a:r>
              <a:rPr lang="en-US" sz="3200" dirty="0" err="1"/>
              <a:t>društvenih</a:t>
            </a:r>
            <a:r>
              <a:rPr lang="en-US" sz="3200" dirty="0"/>
              <a:t> </a:t>
            </a:r>
            <a:r>
              <a:rPr lang="en-US" sz="3200" dirty="0" err="1"/>
              <a:t>centara</a:t>
            </a:r>
            <a:r>
              <a:rPr lang="en-US" sz="3200" dirty="0"/>
              <a:t> i </a:t>
            </a:r>
            <a:r>
              <a:rPr lang="en-US" sz="3200" dirty="0" err="1"/>
              <a:t>servisa</a:t>
            </a:r>
            <a:r>
              <a:rPr lang="en-US" sz="3200" dirty="0"/>
              <a:t>, </a:t>
            </a:r>
            <a:r>
              <a:rPr lang="en-US" sz="3200" dirty="0" err="1"/>
              <a:t>troškovi</a:t>
            </a:r>
            <a:r>
              <a:rPr lang="en-US" sz="3200" dirty="0"/>
              <a:t> </a:t>
            </a:r>
            <a:r>
              <a:rPr lang="en-US" sz="3200" dirty="0" err="1"/>
              <a:t>organizovanja</a:t>
            </a:r>
            <a:r>
              <a:rPr lang="en-US" sz="3200" b="1" dirty="0"/>
              <a:t> </a:t>
            </a:r>
            <a:r>
              <a:rPr lang="en-US" sz="3200" dirty="0" err="1"/>
              <a:t>javnih</a:t>
            </a:r>
            <a:r>
              <a:rPr lang="en-US" sz="3200" dirty="0"/>
              <a:t> offline i online </a:t>
            </a:r>
            <a:r>
              <a:rPr lang="en-US" sz="3200" dirty="0" err="1"/>
              <a:t>događaja</a:t>
            </a:r>
            <a:r>
              <a:rPr lang="en-US" sz="3200" dirty="0"/>
              <a:t>, </a:t>
            </a:r>
            <a:r>
              <a:rPr lang="en-US" sz="3200" dirty="0" err="1"/>
              <a:t>uličnih</a:t>
            </a:r>
            <a:r>
              <a:rPr lang="en-US" sz="3200" dirty="0"/>
              <a:t> </a:t>
            </a:r>
            <a:r>
              <a:rPr lang="en-US" sz="3200" dirty="0" err="1"/>
              <a:t>akcija</a:t>
            </a:r>
            <a:r>
              <a:rPr lang="en-US" sz="3200" dirty="0"/>
              <a:t>, </a:t>
            </a:r>
            <a:r>
              <a:rPr lang="en-US" sz="3200" dirty="0" err="1"/>
              <a:t>performansa</a:t>
            </a:r>
            <a:r>
              <a:rPr lang="en-US" sz="3200" dirty="0"/>
              <a:t>, </a:t>
            </a:r>
            <a:r>
              <a:rPr lang="en-US" sz="3200" dirty="0" err="1"/>
              <a:t>javnih</a:t>
            </a:r>
            <a:r>
              <a:rPr lang="en-US" sz="3200" dirty="0"/>
              <a:t> </a:t>
            </a:r>
            <a:r>
              <a:rPr lang="en-US" sz="3200" dirty="0" err="1"/>
              <a:t>debata</a:t>
            </a:r>
            <a:r>
              <a:rPr lang="en-US" sz="3200" dirty="0"/>
              <a:t>, </a:t>
            </a:r>
            <a:r>
              <a:rPr lang="en-US" sz="3200" dirty="0" err="1"/>
              <a:t>itd</a:t>
            </a:r>
            <a:r>
              <a:rPr lang="en-US" sz="3200" dirty="0" smtClean="0"/>
              <a:t>.).</a:t>
            </a:r>
            <a:endParaRPr lang="sr-Latn-RS" sz="32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200" b="1" dirty="0" err="1" smtClean="0"/>
              <a:t>Honorari</a:t>
            </a:r>
            <a:r>
              <a:rPr lang="en-US" sz="3200" b="1" dirty="0" smtClean="0"/>
              <a:t> </a:t>
            </a:r>
            <a:r>
              <a:rPr lang="en-US" sz="3200" b="1" dirty="0" err="1"/>
              <a:t>spoljnih</a:t>
            </a:r>
            <a:r>
              <a:rPr lang="en-US" sz="3200" b="1" dirty="0"/>
              <a:t> </a:t>
            </a:r>
            <a:r>
              <a:rPr lang="en-US" sz="3200" b="1" dirty="0" err="1"/>
              <a:t>saradnika</a:t>
            </a:r>
            <a:r>
              <a:rPr lang="en-US" sz="3200" dirty="0"/>
              <a:t>: </a:t>
            </a:r>
            <a:r>
              <a:rPr lang="en-US" sz="3200" dirty="0" err="1"/>
              <a:t>aplikant</a:t>
            </a:r>
            <a:r>
              <a:rPr lang="en-US" sz="3200" dirty="0"/>
              <a:t> </a:t>
            </a:r>
            <a:r>
              <a:rPr lang="en-US" sz="3200" dirty="0" err="1"/>
              <a:t>može</a:t>
            </a:r>
            <a:r>
              <a:rPr lang="en-US" sz="3200" dirty="0"/>
              <a:t>, </a:t>
            </a:r>
            <a:r>
              <a:rPr lang="en-US" sz="3200" dirty="0" err="1"/>
              <a:t>ukoliko</a:t>
            </a:r>
            <a:r>
              <a:rPr lang="en-US" sz="3200" dirty="0"/>
              <a:t> je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ostvarenje</a:t>
            </a:r>
            <a:r>
              <a:rPr lang="en-US" sz="3200" dirty="0"/>
              <a:t> </a:t>
            </a:r>
            <a:r>
              <a:rPr lang="en-US" sz="3200" dirty="0" err="1"/>
              <a:t>rezultata</a:t>
            </a:r>
            <a:r>
              <a:rPr lang="en-US" sz="3200" dirty="0"/>
              <a:t> </a:t>
            </a:r>
            <a:r>
              <a:rPr lang="en-US" sz="3200" dirty="0" err="1"/>
              <a:t>predloženog</a:t>
            </a:r>
            <a:r>
              <a:rPr lang="en-US" sz="3200" dirty="0"/>
              <a:t> </a:t>
            </a:r>
            <a:r>
              <a:rPr lang="en-US" sz="3200" dirty="0" err="1"/>
              <a:t>projekta</a:t>
            </a:r>
            <a:r>
              <a:rPr lang="en-US" sz="3200" dirty="0"/>
              <a:t> to </a:t>
            </a:r>
            <a:r>
              <a:rPr lang="en-US" sz="3200" dirty="0" err="1"/>
              <a:t>potrebno</a:t>
            </a:r>
            <a:r>
              <a:rPr lang="en-US" sz="3200" dirty="0"/>
              <a:t>, da </a:t>
            </a:r>
            <a:r>
              <a:rPr lang="en-US" sz="3200" dirty="0" err="1"/>
              <a:t>angažuje</a:t>
            </a:r>
            <a:r>
              <a:rPr lang="en-US" sz="3200" dirty="0"/>
              <a:t> </a:t>
            </a:r>
            <a:r>
              <a:rPr lang="en-US" sz="3200" dirty="0" err="1"/>
              <a:t>spoljne</a:t>
            </a:r>
            <a:r>
              <a:rPr lang="en-US" sz="3200" dirty="0"/>
              <a:t> </a:t>
            </a:r>
            <a:r>
              <a:rPr lang="en-US" sz="3200" dirty="0" err="1"/>
              <a:t>saradnike</a:t>
            </a:r>
            <a:r>
              <a:rPr lang="en-US" sz="3200" dirty="0"/>
              <a:t>, </a:t>
            </a:r>
            <a:r>
              <a:rPr lang="en-US" sz="3200" dirty="0" err="1"/>
              <a:t>druga</a:t>
            </a:r>
            <a:r>
              <a:rPr lang="en-US" sz="3200" dirty="0"/>
              <a:t> </a:t>
            </a:r>
            <a:r>
              <a:rPr lang="en-US" sz="3200" dirty="0" err="1"/>
              <a:t>fizička</a:t>
            </a:r>
            <a:r>
              <a:rPr lang="en-US" sz="3200" dirty="0"/>
              <a:t> 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en-US" sz="3200" dirty="0" err="1"/>
              <a:t>pravna</a:t>
            </a:r>
            <a:r>
              <a:rPr lang="en-US" sz="3200" dirty="0"/>
              <a:t> </a:t>
            </a:r>
            <a:r>
              <a:rPr lang="en-US" sz="3200" dirty="0" err="1"/>
              <a:t>lica</a:t>
            </a:r>
            <a:r>
              <a:rPr lang="en-US" sz="3200" dirty="0"/>
              <a:t>,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obavljanje</a:t>
            </a:r>
            <a:r>
              <a:rPr lang="en-US" sz="3200" dirty="0"/>
              <a:t> </a:t>
            </a:r>
            <a:r>
              <a:rPr lang="en-US" sz="3200" dirty="0" err="1"/>
              <a:t>nekog</a:t>
            </a:r>
            <a:r>
              <a:rPr lang="en-US" sz="3200" dirty="0"/>
              <a:t> </a:t>
            </a:r>
            <a:r>
              <a:rPr lang="en-US" sz="3200" dirty="0" err="1"/>
              <a:t>posla</a:t>
            </a:r>
            <a:r>
              <a:rPr lang="en-US" sz="3200" dirty="0"/>
              <a:t> </a:t>
            </a:r>
            <a:r>
              <a:rPr lang="en-US" sz="3200" dirty="0" err="1"/>
              <a:t>koji</a:t>
            </a:r>
            <a:r>
              <a:rPr lang="en-US" sz="3200" dirty="0"/>
              <a:t> je </a:t>
            </a:r>
            <a:r>
              <a:rPr lang="en-US" sz="3200" dirty="0" err="1"/>
              <a:t>predviđen</a:t>
            </a:r>
            <a:r>
              <a:rPr lang="en-US" sz="3200" dirty="0"/>
              <a:t> </a:t>
            </a:r>
            <a:r>
              <a:rPr lang="en-US" sz="3200" dirty="0" err="1"/>
              <a:t>projektom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sprovođenje</a:t>
            </a:r>
            <a:r>
              <a:rPr lang="en-US" sz="3200" dirty="0"/>
              <a:t> </a:t>
            </a:r>
            <a:r>
              <a:rPr lang="en-US" sz="3200" dirty="0" err="1"/>
              <a:t>projektnih</a:t>
            </a:r>
            <a:r>
              <a:rPr lang="en-US" sz="3200" dirty="0"/>
              <a:t> </a:t>
            </a:r>
            <a:r>
              <a:rPr lang="en-US" sz="3200" dirty="0" err="1"/>
              <a:t>aktivnosti</a:t>
            </a:r>
            <a:r>
              <a:rPr lang="en-US" sz="3200" dirty="0"/>
              <a:t>. </a:t>
            </a:r>
            <a:endParaRPr lang="sr-Latn-RS" sz="32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200" b="1" dirty="0" err="1" smtClean="0"/>
              <a:t>Troškovi</a:t>
            </a:r>
            <a:r>
              <a:rPr lang="en-US" sz="3200" b="1" dirty="0" smtClean="0"/>
              <a:t> </a:t>
            </a:r>
            <a:r>
              <a:rPr lang="en-US" sz="3200" b="1" dirty="0" err="1"/>
              <a:t>za</a:t>
            </a:r>
            <a:r>
              <a:rPr lang="en-US" sz="3200" b="1" dirty="0"/>
              <a:t> </a:t>
            </a:r>
            <a:r>
              <a:rPr lang="en-US" sz="3200" b="1" dirty="0" err="1"/>
              <a:t>komunikacione</a:t>
            </a:r>
            <a:r>
              <a:rPr lang="en-US" sz="3200" b="1" dirty="0"/>
              <a:t> i </a:t>
            </a:r>
            <a:r>
              <a:rPr lang="en-US" sz="3200" b="1" dirty="0" err="1"/>
              <a:t>promotivne</a:t>
            </a:r>
            <a:r>
              <a:rPr lang="en-US" sz="3200" b="1" dirty="0"/>
              <a:t> </a:t>
            </a:r>
            <a:r>
              <a:rPr lang="en-US" sz="3200" b="1" dirty="0" err="1" smtClean="0"/>
              <a:t>aktivnosti</a:t>
            </a:r>
            <a:r>
              <a:rPr lang="sr-Latn-RS" sz="3200" b="1" dirty="0" smtClean="0"/>
              <a:t>. </a:t>
            </a:r>
            <a:r>
              <a:rPr lang="en-US" sz="3200" b="1" dirty="0" smtClean="0"/>
              <a:t>Od </a:t>
            </a:r>
            <a:r>
              <a:rPr lang="en-US" sz="3200" b="1" dirty="0" err="1"/>
              <a:t>ukupnog</a:t>
            </a:r>
            <a:r>
              <a:rPr lang="en-US" sz="3200" b="1" dirty="0"/>
              <a:t> </a:t>
            </a:r>
            <a:r>
              <a:rPr lang="en-US" sz="3200" b="1" dirty="0" err="1"/>
              <a:t>iznosa</a:t>
            </a:r>
            <a:r>
              <a:rPr lang="en-US" sz="3200" b="1" dirty="0"/>
              <a:t> </a:t>
            </a:r>
            <a:r>
              <a:rPr lang="en-US" sz="3200" b="1" dirty="0" err="1"/>
              <a:t>budžeta</a:t>
            </a:r>
            <a:r>
              <a:rPr lang="en-US" sz="3200" dirty="0"/>
              <a:t> </a:t>
            </a:r>
            <a:r>
              <a:rPr lang="en-US" sz="3200" b="1" dirty="0" err="1"/>
              <a:t>potrebno</a:t>
            </a:r>
            <a:r>
              <a:rPr lang="en-US" sz="3200" b="1" dirty="0"/>
              <a:t> je da </a:t>
            </a:r>
            <a:r>
              <a:rPr lang="en-US" sz="3200" b="1" dirty="0" err="1"/>
              <a:t>najmanje</a:t>
            </a:r>
            <a:r>
              <a:rPr lang="en-US" sz="3200" b="1" dirty="0"/>
              <a:t> 10% </a:t>
            </a:r>
            <a:r>
              <a:rPr lang="en-US" sz="3200" b="1" dirty="0" err="1"/>
              <a:t>ukupnog</a:t>
            </a:r>
            <a:r>
              <a:rPr lang="en-US" sz="3200" b="1" dirty="0"/>
              <a:t> </a:t>
            </a:r>
            <a:r>
              <a:rPr lang="en-US" sz="3200" b="1" dirty="0" err="1"/>
              <a:t>budžeta</a:t>
            </a:r>
            <a:r>
              <a:rPr lang="en-US" sz="3200" b="1" dirty="0"/>
              <a:t> </a:t>
            </a:r>
            <a:r>
              <a:rPr lang="en-US" sz="3200" b="1" dirty="0" err="1"/>
              <a:t>bude</a:t>
            </a:r>
            <a:r>
              <a:rPr lang="en-US" sz="3200" b="1" dirty="0"/>
              <a:t> </a:t>
            </a:r>
            <a:r>
              <a:rPr lang="en-US" sz="3200" b="1" dirty="0" err="1"/>
              <a:t>planirano</a:t>
            </a:r>
            <a:r>
              <a:rPr lang="en-US" sz="3200" b="1" dirty="0"/>
              <a:t> </a:t>
            </a:r>
            <a:r>
              <a:rPr lang="en-US" sz="3200" b="1" dirty="0" err="1"/>
              <a:t>za</a:t>
            </a:r>
            <a:r>
              <a:rPr lang="en-US" sz="3200" b="1" dirty="0"/>
              <a:t> </a:t>
            </a:r>
            <a:r>
              <a:rPr lang="en-US" sz="3200" b="1" dirty="0" err="1"/>
              <a:t>komunikacione</a:t>
            </a:r>
            <a:r>
              <a:rPr lang="en-US" sz="3200" b="1" dirty="0"/>
              <a:t> </a:t>
            </a:r>
            <a:r>
              <a:rPr lang="en-US" sz="3200" b="1" dirty="0" err="1"/>
              <a:t>aktivnosti</a:t>
            </a:r>
            <a:r>
              <a:rPr lang="en-US" sz="3200" b="1" dirty="0"/>
              <a:t> u </a:t>
            </a:r>
            <a:r>
              <a:rPr lang="en-US" sz="3200" b="1" dirty="0" err="1"/>
              <a:t>vezi</a:t>
            </a:r>
            <a:r>
              <a:rPr lang="en-US" sz="3200" b="1" dirty="0"/>
              <a:t> </a:t>
            </a:r>
            <a:r>
              <a:rPr lang="en-US" sz="3200" b="1" dirty="0" err="1"/>
              <a:t>sa</a:t>
            </a:r>
            <a:r>
              <a:rPr lang="en-US" sz="3200" b="1" dirty="0"/>
              <a:t> </a:t>
            </a:r>
            <a:r>
              <a:rPr lang="en-US" sz="3200" b="1" dirty="0" err="1"/>
              <a:t>promocijom</a:t>
            </a:r>
            <a:r>
              <a:rPr lang="en-US" sz="3200" b="1" dirty="0"/>
              <a:t> </a:t>
            </a:r>
            <a:r>
              <a:rPr lang="en-US" sz="3200" b="1" dirty="0" err="1" smtClean="0"/>
              <a:t>projekta</a:t>
            </a:r>
            <a:r>
              <a:rPr lang="en-US" sz="3200" dirty="0" smtClean="0"/>
              <a:t>.</a:t>
            </a:r>
            <a:endParaRPr lang="sr-Latn-RS" sz="32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200" b="1" dirty="0" err="1" smtClean="0"/>
              <a:t>Administrativni</a:t>
            </a:r>
            <a:r>
              <a:rPr lang="en-US" sz="3200" b="1" dirty="0" smtClean="0"/>
              <a:t> </a:t>
            </a:r>
            <a:r>
              <a:rPr lang="en-US" sz="3200" b="1" dirty="0" err="1"/>
              <a:t>troškovi</a:t>
            </a:r>
            <a:r>
              <a:rPr lang="en-US" sz="3200" b="1" dirty="0"/>
              <a:t> - </a:t>
            </a:r>
            <a:r>
              <a:rPr lang="en-US" sz="3200" dirty="0" err="1"/>
              <a:t>režijski</a:t>
            </a:r>
            <a:r>
              <a:rPr lang="en-US" sz="3200" dirty="0"/>
              <a:t> </a:t>
            </a:r>
            <a:r>
              <a:rPr lang="en-US" sz="3200" dirty="0" err="1"/>
              <a:t>troškovi</a:t>
            </a:r>
            <a:r>
              <a:rPr lang="en-US" sz="3200" dirty="0"/>
              <a:t> i </a:t>
            </a:r>
            <a:r>
              <a:rPr lang="en-US" sz="3200" dirty="0" err="1"/>
              <a:t>bankarski</a:t>
            </a:r>
            <a:r>
              <a:rPr lang="en-US" sz="3200" dirty="0"/>
              <a:t> </a:t>
            </a:r>
            <a:r>
              <a:rPr lang="en-US" sz="3200" dirty="0" err="1"/>
              <a:t>troškovi</a:t>
            </a:r>
            <a:r>
              <a:rPr lang="en-US" sz="3200" dirty="0"/>
              <a:t> (</a:t>
            </a:r>
            <a:r>
              <a:rPr lang="en-US" sz="3200" dirty="0" err="1"/>
              <a:t>najviše</a:t>
            </a:r>
            <a:r>
              <a:rPr lang="en-US" sz="3200" dirty="0"/>
              <a:t> 7%</a:t>
            </a:r>
            <a:r>
              <a:rPr lang="en-US" sz="3200" b="1" dirty="0"/>
              <a:t> </a:t>
            </a:r>
            <a:r>
              <a:rPr lang="en-US" sz="3200" dirty="0" err="1"/>
              <a:t>ukupnog</a:t>
            </a:r>
            <a:r>
              <a:rPr lang="en-US" sz="3200" dirty="0"/>
              <a:t> </a:t>
            </a:r>
            <a:r>
              <a:rPr lang="en-US" sz="3200" dirty="0" err="1"/>
              <a:t>budžeta</a:t>
            </a:r>
            <a:r>
              <a:rPr lang="en-US" sz="3200" dirty="0"/>
              <a:t>)</a:t>
            </a:r>
            <a:endParaRPr lang="en-US" sz="6400" dirty="0"/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u="sng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sr-Latn-RS" sz="2000" b="1" u="sng" dirty="0"/>
          </a:p>
        </p:txBody>
      </p:sp>
    </p:spTree>
    <p:extLst>
      <p:ext uri="{BB962C8B-B14F-4D97-AF65-F5344CB8AC3E}">
        <p14:creationId xmlns:p14="http://schemas.microsoft.com/office/powerpoint/2010/main" val="8125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NEDOZVOLJENI TROŠKOVI 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098964"/>
            <a:ext cx="11270672" cy="3761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itchFamily="34" charset="0"/>
              <a:buChar char="•"/>
            </a:pPr>
            <a:r>
              <a:rPr lang="en-US" b="1" dirty="0" err="1"/>
              <a:t>Porez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dodatu</a:t>
            </a:r>
            <a:r>
              <a:rPr lang="en-US" b="1" dirty="0"/>
              <a:t> </a:t>
            </a:r>
            <a:r>
              <a:rPr lang="en-US" b="1" dirty="0" err="1"/>
              <a:t>vrednost</a:t>
            </a:r>
            <a:r>
              <a:rPr lang="en-US" b="1" dirty="0"/>
              <a:t> (PDV)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dozvoljen</a:t>
            </a:r>
            <a:r>
              <a:rPr lang="en-US" dirty="0"/>
              <a:t> </a:t>
            </a:r>
            <a:r>
              <a:rPr lang="en-US" dirty="0" err="1"/>
              <a:t>trošak</a:t>
            </a:r>
            <a:r>
              <a:rPr lang="en-US" dirty="0"/>
              <a:t> i </a:t>
            </a:r>
            <a:r>
              <a:rPr lang="en-US" dirty="0" err="1"/>
              <a:t>potrebno</a:t>
            </a:r>
            <a:r>
              <a:rPr lang="en-US" dirty="0"/>
              <a:t> je da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prikazani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PDV-a. </a:t>
            </a:r>
            <a:r>
              <a:rPr lang="en-US" dirty="0" err="1"/>
              <a:t>Dobitnici</a:t>
            </a:r>
            <a:r>
              <a:rPr lang="en-US" dirty="0"/>
              <a:t> </a:t>
            </a:r>
            <a:r>
              <a:rPr lang="en-US" dirty="0" err="1"/>
              <a:t>grantova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obavezi</a:t>
            </a:r>
            <a:r>
              <a:rPr lang="en-US" dirty="0"/>
              <a:t> da se </a:t>
            </a:r>
            <a:r>
              <a:rPr lang="en-US" dirty="0" err="1"/>
              <a:t>oslobode</a:t>
            </a:r>
            <a:r>
              <a:rPr lang="en-US" dirty="0"/>
              <a:t> od </a:t>
            </a:r>
            <a:r>
              <a:rPr lang="en-US" dirty="0" err="1"/>
              <a:t>plaćanja</a:t>
            </a:r>
            <a:r>
              <a:rPr lang="en-US" dirty="0"/>
              <a:t> PDV-a </a:t>
            </a:r>
            <a:endParaRPr lang="sr-Latn-RS" dirty="0" smtClean="0"/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b="1" dirty="0" err="1" smtClean="0"/>
              <a:t>Kamate</a:t>
            </a:r>
            <a:r>
              <a:rPr lang="en-US" b="1" dirty="0" smtClean="0"/>
              <a:t> </a:t>
            </a:r>
            <a:r>
              <a:rPr lang="en-US" b="1" dirty="0"/>
              <a:t>i </a:t>
            </a:r>
            <a:r>
              <a:rPr lang="en-US" b="1" dirty="0" err="1"/>
              <a:t>drugi</a:t>
            </a:r>
            <a:r>
              <a:rPr lang="en-US" b="1" dirty="0"/>
              <a:t> </a:t>
            </a:r>
            <a:r>
              <a:rPr lang="en-US" b="1" dirty="0" err="1"/>
              <a:t>dugovi</a:t>
            </a:r>
            <a:r>
              <a:rPr lang="en-US" b="1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nastali</a:t>
            </a:r>
            <a:r>
              <a:rPr lang="en-US" dirty="0"/>
              <a:t> pre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i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trajanja</a:t>
            </a:r>
            <a:r>
              <a:rPr lang="en-US" dirty="0"/>
              <a:t> </a:t>
            </a:r>
            <a:r>
              <a:rPr lang="en-US" dirty="0" err="1" smtClean="0"/>
              <a:t>projekta</a:t>
            </a:r>
            <a:r>
              <a:rPr lang="en-US" dirty="0" smtClean="0"/>
              <a:t>;</a:t>
            </a:r>
            <a:endParaRPr lang="sr-Latn-RS" dirty="0" smtClean="0"/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b="1" dirty="0" err="1" smtClean="0"/>
              <a:t>Kupovina</a:t>
            </a:r>
            <a:r>
              <a:rPr lang="en-US" b="1" dirty="0" smtClean="0"/>
              <a:t> </a:t>
            </a:r>
            <a:r>
              <a:rPr lang="en-US" b="1" dirty="0" err="1"/>
              <a:t>automobila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nepokretnosti</a:t>
            </a:r>
            <a:r>
              <a:rPr lang="en-US" b="1" dirty="0"/>
              <a:t>, </a:t>
            </a:r>
            <a:r>
              <a:rPr lang="en-US" b="1" dirty="0" err="1"/>
              <a:t>pretežno</a:t>
            </a:r>
            <a:r>
              <a:rPr lang="en-US" b="1" dirty="0"/>
              <a:t> </a:t>
            </a:r>
            <a:r>
              <a:rPr lang="en-US" b="1" dirty="0" err="1"/>
              <a:t>finansiranje</a:t>
            </a:r>
            <a:r>
              <a:rPr lang="en-US" b="1" dirty="0"/>
              <a:t> </a:t>
            </a:r>
            <a:r>
              <a:rPr lang="en-US" b="1" dirty="0" err="1"/>
              <a:t>građevinskih</a:t>
            </a:r>
            <a:r>
              <a:rPr lang="en-US" b="1" dirty="0"/>
              <a:t> </a:t>
            </a:r>
            <a:r>
              <a:rPr lang="en-US" b="1" dirty="0" err="1"/>
              <a:t>radova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nepokretnostima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nosioca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nosilac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 smtClean="0"/>
              <a:t>zakupa</a:t>
            </a:r>
            <a:r>
              <a:rPr lang="en-US" dirty="0" smtClean="0"/>
              <a:t>;</a:t>
            </a:r>
            <a:endParaRPr lang="sr-Latn-RS" dirty="0" smtClean="0"/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dirty="0" err="1" smtClean="0"/>
              <a:t>Finansiranje</a:t>
            </a:r>
            <a:r>
              <a:rPr lang="en-US" dirty="0" smtClean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delimično</a:t>
            </a:r>
            <a:r>
              <a:rPr lang="en-US" dirty="0"/>
              <a:t> </a:t>
            </a:r>
            <a:r>
              <a:rPr lang="en-US" dirty="0" err="1"/>
              <a:t>finansiranje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vlasti</a:t>
            </a:r>
            <a:r>
              <a:rPr lang="en-US" dirty="0"/>
              <a:t> i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budžeta</a:t>
            </a:r>
            <a:r>
              <a:rPr lang="en-US" dirty="0"/>
              <a:t> </a:t>
            </a:r>
            <a:r>
              <a:rPr lang="en-US" dirty="0" err="1"/>
              <a:t>Republike</a:t>
            </a:r>
            <a:r>
              <a:rPr lang="en-US" dirty="0"/>
              <a:t> </a:t>
            </a:r>
            <a:r>
              <a:rPr lang="en-US" dirty="0" err="1" smtClean="0"/>
              <a:t>Srbije</a:t>
            </a:r>
            <a:r>
              <a:rPr lang="en-US" dirty="0" smtClean="0"/>
              <a:t>;</a:t>
            </a:r>
            <a:endParaRPr lang="sr-Latn-RS" dirty="0" smtClean="0"/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b="1" dirty="0" smtClean="0"/>
              <a:t>Plate </a:t>
            </a:r>
            <a:r>
              <a:rPr lang="en-US" b="1" dirty="0"/>
              <a:t>i </a:t>
            </a:r>
            <a:r>
              <a:rPr lang="en-US" b="1" dirty="0" err="1"/>
              <a:t>honorari</a:t>
            </a:r>
            <a:r>
              <a:rPr lang="en-US" b="1" dirty="0"/>
              <a:t> </a:t>
            </a:r>
            <a:r>
              <a:rPr lang="en-US" b="1" dirty="0" err="1"/>
              <a:t>službenika</a:t>
            </a:r>
            <a:r>
              <a:rPr lang="en-US" b="1" dirty="0"/>
              <a:t> </a:t>
            </a:r>
            <a:r>
              <a:rPr lang="en-US" b="1" dirty="0" err="1"/>
              <a:t>javne</a:t>
            </a:r>
            <a:r>
              <a:rPr lang="en-US" b="1" dirty="0"/>
              <a:t> </a:t>
            </a:r>
            <a:r>
              <a:rPr lang="en-US" b="1" dirty="0" err="1"/>
              <a:t>uprave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spadaju</a:t>
            </a:r>
            <a:r>
              <a:rPr lang="en-US" dirty="0"/>
              <a:t> u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redovan</a:t>
            </a:r>
            <a:r>
              <a:rPr lang="en-US" dirty="0"/>
              <a:t> </a:t>
            </a:r>
            <a:r>
              <a:rPr lang="en-US" dirty="0" err="1" smtClean="0"/>
              <a:t>posao</a:t>
            </a:r>
            <a:r>
              <a:rPr lang="en-US" dirty="0" smtClean="0"/>
              <a:t>;</a:t>
            </a:r>
            <a:endParaRPr lang="sr-Latn-RS" dirty="0" smtClean="0"/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b="1" dirty="0" err="1" smtClean="0"/>
              <a:t>Finansijska</a:t>
            </a:r>
            <a:r>
              <a:rPr lang="en-US" b="1" dirty="0" smtClean="0"/>
              <a:t> </a:t>
            </a:r>
            <a:r>
              <a:rPr lang="en-US" b="1" dirty="0" err="1"/>
              <a:t>podrška</a:t>
            </a:r>
            <a:r>
              <a:rPr lang="en-US" b="1" dirty="0"/>
              <a:t> </a:t>
            </a:r>
            <a:r>
              <a:rPr lang="en-US" b="1" dirty="0" err="1"/>
              <a:t>koja</a:t>
            </a:r>
            <a:r>
              <a:rPr lang="en-US" b="1" dirty="0"/>
              <a:t> se </a:t>
            </a:r>
            <a:r>
              <a:rPr lang="en-US" b="1" dirty="0" err="1"/>
              <a:t>planira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podršku</a:t>
            </a:r>
            <a:r>
              <a:rPr lang="en-US" b="1" dirty="0"/>
              <a:t> </a:t>
            </a:r>
            <a:r>
              <a:rPr lang="en-US" b="1" dirty="0" err="1"/>
              <a:t>drugim</a:t>
            </a:r>
            <a:r>
              <a:rPr lang="en-US" b="1" dirty="0"/>
              <a:t> </a:t>
            </a:r>
            <a:r>
              <a:rPr lang="en-US" b="1" dirty="0" err="1"/>
              <a:t>organizacijama</a:t>
            </a:r>
            <a:r>
              <a:rPr lang="en-US" b="1" dirty="0"/>
              <a:t> </a:t>
            </a:r>
            <a:r>
              <a:rPr lang="en-US" b="1" dirty="0" err="1"/>
              <a:t>civilnog</a:t>
            </a:r>
            <a:r>
              <a:rPr lang="en-US" b="1" dirty="0"/>
              <a:t> </a:t>
            </a:r>
            <a:r>
              <a:rPr lang="en-US" b="1" dirty="0" err="1"/>
              <a:t>društva</a:t>
            </a:r>
            <a:r>
              <a:rPr lang="en-US" b="1" dirty="0"/>
              <a:t> u </a:t>
            </a:r>
            <a:r>
              <a:rPr lang="en-US" b="1" dirty="0" err="1"/>
              <a:t>formi</a:t>
            </a:r>
            <a:r>
              <a:rPr lang="en-US" b="1" dirty="0"/>
              <a:t> </a:t>
            </a:r>
            <a:r>
              <a:rPr lang="en-US" b="1" dirty="0" err="1" smtClean="0"/>
              <a:t>donacije</a:t>
            </a:r>
            <a:r>
              <a:rPr lang="en-US" dirty="0" smtClean="0"/>
              <a:t>;</a:t>
            </a:r>
            <a:endParaRPr lang="sr-Latn-RS" dirty="0" smtClean="0"/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b="1" dirty="0" err="1" smtClean="0"/>
              <a:t>Troškovi</a:t>
            </a:r>
            <a:r>
              <a:rPr lang="en-US" b="1" dirty="0" smtClean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sadrže</a:t>
            </a:r>
            <a:r>
              <a:rPr lang="en-US" b="1" dirty="0"/>
              <a:t> </a:t>
            </a:r>
            <a:r>
              <a:rPr lang="en-US" b="1" dirty="0" err="1"/>
              <a:t>nabavku</a:t>
            </a:r>
            <a:r>
              <a:rPr lang="en-US" b="1" dirty="0"/>
              <a:t> </a:t>
            </a:r>
            <a:r>
              <a:rPr lang="en-US" b="1" dirty="0" err="1"/>
              <a:t>alkohola</a:t>
            </a:r>
            <a:r>
              <a:rPr lang="en-US" b="1" dirty="0"/>
              <a:t>, </a:t>
            </a:r>
            <a:r>
              <a:rPr lang="en-US" b="1" dirty="0" err="1"/>
              <a:t>cigareta</a:t>
            </a:r>
            <a:r>
              <a:rPr lang="en-US" b="1" dirty="0"/>
              <a:t>, </a:t>
            </a:r>
            <a:r>
              <a:rPr lang="en-US" b="1" dirty="0" err="1"/>
              <a:t>avionske</a:t>
            </a:r>
            <a:r>
              <a:rPr lang="en-US" b="1" dirty="0"/>
              <a:t> </a:t>
            </a:r>
            <a:r>
              <a:rPr lang="en-US" b="1" dirty="0" err="1"/>
              <a:t>karte</a:t>
            </a:r>
            <a:r>
              <a:rPr lang="en-US" b="1" dirty="0"/>
              <a:t> </a:t>
            </a:r>
            <a:r>
              <a:rPr lang="en-US" b="1" dirty="0" err="1"/>
              <a:t>prve</a:t>
            </a:r>
            <a:r>
              <a:rPr lang="en-US" b="1" dirty="0"/>
              <a:t> i </a:t>
            </a:r>
            <a:r>
              <a:rPr lang="en-US" b="1" dirty="0" err="1"/>
              <a:t>biznis</a:t>
            </a:r>
            <a:r>
              <a:rPr lang="en-US" b="1" dirty="0"/>
              <a:t> </a:t>
            </a:r>
            <a:r>
              <a:rPr lang="en-US" b="1" dirty="0" err="1"/>
              <a:t>klase</a:t>
            </a:r>
            <a:r>
              <a:rPr lang="en-US" b="1" dirty="0"/>
              <a:t>, </a:t>
            </a:r>
            <a:r>
              <a:rPr lang="en-US" b="1" dirty="0" err="1"/>
              <a:t>naknade</a:t>
            </a:r>
            <a:r>
              <a:rPr lang="en-US" b="1" dirty="0"/>
              <a:t> </a:t>
            </a:r>
            <a:r>
              <a:rPr lang="en-US" b="1" dirty="0" err="1"/>
              <a:t>štete</a:t>
            </a:r>
            <a:r>
              <a:rPr lang="en-US" b="1" dirty="0"/>
              <a:t> i </a:t>
            </a:r>
            <a:r>
              <a:rPr lang="en-US" b="1" dirty="0" err="1"/>
              <a:t>kazne</a:t>
            </a:r>
            <a:r>
              <a:rPr lang="en-US" b="1" dirty="0"/>
              <a:t>, </a:t>
            </a:r>
            <a:r>
              <a:rPr lang="en-US" b="1" dirty="0" err="1"/>
              <a:t>igre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sreću</a:t>
            </a:r>
            <a:r>
              <a:rPr lang="en-US" b="1" dirty="0"/>
              <a:t>, </a:t>
            </a:r>
            <a:r>
              <a:rPr lang="en-US" b="1" dirty="0" err="1"/>
              <a:t>napojnice</a:t>
            </a:r>
            <a:r>
              <a:rPr lang="en-US" b="1" dirty="0"/>
              <a:t>, </a:t>
            </a:r>
            <a:r>
              <a:rPr lang="en-US" b="1" dirty="0" err="1"/>
              <a:t>otpis</a:t>
            </a:r>
            <a:r>
              <a:rPr lang="en-US" b="1" dirty="0"/>
              <a:t> </a:t>
            </a:r>
            <a:r>
              <a:rPr lang="en-US" b="1" dirty="0" err="1"/>
              <a:t>dugova</a:t>
            </a:r>
            <a:r>
              <a:rPr lang="en-US" b="1" dirty="0"/>
              <a:t>;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u="sng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sr-Latn-RS" sz="2000" b="1" u="sng" dirty="0"/>
          </a:p>
        </p:txBody>
      </p:sp>
    </p:spTree>
    <p:extLst>
      <p:ext uri="{BB962C8B-B14F-4D97-AF65-F5344CB8AC3E}">
        <p14:creationId xmlns:p14="http://schemas.microsoft.com/office/powerpoint/2010/main" val="42333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KORACI I VREMENSKI OKVIR </a:t>
            </a:r>
            <a:endParaRPr lang="en-US" sz="28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882463"/>
              </p:ext>
            </p:extLst>
          </p:nvPr>
        </p:nvGraphicFramePr>
        <p:xfrm>
          <a:off x="595746" y="1931918"/>
          <a:ext cx="11333018" cy="473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912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KORISNI LINKOVI </a:t>
            </a:r>
            <a:endParaRPr lang="en-US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098964"/>
            <a:ext cx="11270672" cy="3761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sr-Latn-RS" sz="3800" b="1" dirty="0"/>
              <a:t>Platforma </a:t>
            </a:r>
            <a:r>
              <a:rPr lang="sr-Latn-RS" sz="3800" dirty="0"/>
              <a:t>(</a:t>
            </a:r>
            <a:r>
              <a:rPr lang="sr-Latn-RS" sz="3800" dirty="0">
                <a:hlinkClick r:id="rId5"/>
              </a:rPr>
              <a:t>https://promeni.rs/</a:t>
            </a:r>
            <a:r>
              <a:rPr lang="sr-Latn-RS" sz="3800" dirty="0"/>
              <a:t>) </a:t>
            </a:r>
            <a:endParaRPr lang="sr-Latn-RS" sz="3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sr-Latn-RS" sz="3800" b="1" dirty="0" smtClean="0"/>
              <a:t>Aktuelni </a:t>
            </a:r>
            <a:r>
              <a:rPr lang="sr-Latn-RS" sz="3800" b="1" dirty="0"/>
              <a:t>konkurs </a:t>
            </a:r>
            <a:r>
              <a:rPr lang="sr-Latn-RS" sz="3800" dirty="0"/>
              <a:t>(</a:t>
            </a:r>
            <a:r>
              <a:rPr lang="en-US" sz="3800" dirty="0">
                <a:hlinkClick r:id="rId6"/>
              </a:rPr>
              <a:t>https://promeni.rs/aktuelni-konkursi/</a:t>
            </a:r>
            <a:r>
              <a:rPr lang="sr-Latn-RS" sz="3800" dirty="0"/>
              <a:t>) </a:t>
            </a:r>
            <a:endParaRPr lang="sr-Latn-RS" sz="3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sr-Latn-RS" sz="3800" b="1" dirty="0" smtClean="0"/>
              <a:t>Aktivistički </a:t>
            </a:r>
            <a:r>
              <a:rPr lang="sr-Latn-RS" sz="3800" b="1" dirty="0"/>
              <a:t>alati </a:t>
            </a:r>
            <a:r>
              <a:rPr lang="sr-Latn-RS" sz="3800" dirty="0"/>
              <a:t>(</a:t>
            </a:r>
            <a:r>
              <a:rPr lang="sr-Latn-RS" sz="3800" dirty="0">
                <a:hlinkClick r:id="rId7"/>
              </a:rPr>
              <a:t>https://promeni.rs/aktivisticki-alati</a:t>
            </a:r>
            <a:r>
              <a:rPr lang="sr-Latn-RS" sz="3800" dirty="0" smtClean="0">
                <a:hlinkClick r:id="rId7"/>
              </a:rPr>
              <a:t>/</a:t>
            </a:r>
            <a:r>
              <a:rPr lang="sr-Latn-RS" sz="3800" dirty="0" smtClean="0"/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r-Latn-RS" sz="3800" b="1" dirty="0" smtClean="0"/>
              <a:t>Aktivističke </a:t>
            </a:r>
            <a:r>
              <a:rPr lang="sr-Latn-RS" sz="3800" b="1" dirty="0"/>
              <a:t>priče </a:t>
            </a:r>
            <a:r>
              <a:rPr lang="sr-Latn-RS" sz="3800" dirty="0"/>
              <a:t>(</a:t>
            </a:r>
            <a:r>
              <a:rPr lang="sr-Latn-RS" sz="3800" dirty="0">
                <a:hlinkClick r:id="rId8"/>
              </a:rPr>
              <a:t>https://promeni.rs/aktivisticke-price/</a:t>
            </a:r>
            <a:r>
              <a:rPr lang="sr-Latn-RS" sz="3800" dirty="0"/>
              <a:t>) </a:t>
            </a:r>
            <a:endParaRPr lang="en-US" sz="3800" b="1" u="sng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sr-Latn-RS" sz="3800" b="1" u="sng" dirty="0"/>
          </a:p>
        </p:txBody>
      </p:sp>
    </p:spTree>
    <p:extLst>
      <p:ext uri="{BB962C8B-B14F-4D97-AF65-F5344CB8AC3E}">
        <p14:creationId xmlns:p14="http://schemas.microsoft.com/office/powerpoint/2010/main" val="3815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55687AFA-931B-634E-98C7-698F80B27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7" r="9091" b="994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40594B9-81A8-3E46-B07F-06BD2C013083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Fokus na aktivizam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6F7B9C0-F161-5746-91F2-F66714BA6ABC}"/>
              </a:ext>
            </a:extLst>
          </p:cNvPr>
          <p:cNvSpPr txBox="1">
            <a:spLocks/>
          </p:cNvSpPr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700" dirty="0"/>
          </a:p>
          <a:p>
            <a:pPr>
              <a:defRPr/>
            </a:pPr>
            <a:r>
              <a:rPr lang="en-US" sz="1700" b="1" dirty="0"/>
              <a:t>Do </a:t>
            </a:r>
            <a:r>
              <a:rPr lang="en-US" sz="1700" b="1" dirty="0" err="1"/>
              <a:t>sada</a:t>
            </a:r>
            <a:r>
              <a:rPr lang="en-US" sz="1700" b="1" dirty="0"/>
              <a:t> </a:t>
            </a:r>
            <a:r>
              <a:rPr lang="en-US" sz="1700" b="1" dirty="0" err="1"/>
              <a:t>smo</a:t>
            </a:r>
            <a:r>
              <a:rPr lang="en-US" sz="1700" b="1" dirty="0"/>
              <a:t> </a:t>
            </a:r>
            <a:r>
              <a:rPr lang="en-US" sz="1700" b="1" dirty="0" err="1"/>
              <a:t>podržali</a:t>
            </a:r>
            <a:r>
              <a:rPr lang="en-US" sz="1700" b="1" dirty="0"/>
              <a:t> </a:t>
            </a:r>
            <a:r>
              <a:rPr lang="en-US" sz="1700" b="1" dirty="0" err="1"/>
              <a:t>preko</a:t>
            </a:r>
            <a:r>
              <a:rPr lang="en-US" sz="1700" b="1" dirty="0"/>
              <a:t> </a:t>
            </a:r>
            <a:r>
              <a:rPr lang="en-US" sz="1700" b="1" dirty="0" smtClean="0"/>
              <a:t>122 </a:t>
            </a:r>
            <a:r>
              <a:rPr lang="en-US" sz="1700" b="1" dirty="0" err="1"/>
              <a:t>autentične</a:t>
            </a:r>
            <a:r>
              <a:rPr lang="en-US" sz="1700" b="1" dirty="0"/>
              <a:t> </a:t>
            </a:r>
            <a:r>
              <a:rPr lang="en-US" sz="1700" b="1" dirty="0" err="1"/>
              <a:t>lokalne</a:t>
            </a:r>
            <a:r>
              <a:rPr lang="en-US" sz="1700" b="1" dirty="0"/>
              <a:t> </a:t>
            </a:r>
            <a:r>
              <a:rPr lang="en-US" sz="1700" b="1" dirty="0" err="1"/>
              <a:t>incijative</a:t>
            </a:r>
            <a:r>
              <a:rPr lang="en-US" sz="1700" b="1" dirty="0"/>
              <a:t> </a:t>
            </a:r>
          </a:p>
          <a:p>
            <a:pPr>
              <a:defRPr/>
            </a:pPr>
            <a:r>
              <a:rPr lang="en-US" sz="1700" b="1" dirty="0" err="1"/>
              <a:t>Radimo</a:t>
            </a:r>
            <a:r>
              <a:rPr lang="en-US" sz="1700" b="1" dirty="0"/>
              <a:t> u </a:t>
            </a:r>
            <a:r>
              <a:rPr lang="en-US" sz="1700" b="1" dirty="0" err="1"/>
              <a:t>partnerstvu</a:t>
            </a:r>
            <a:r>
              <a:rPr lang="en-US" sz="1700" b="1" dirty="0"/>
              <a:t> </a:t>
            </a:r>
            <a:r>
              <a:rPr lang="en-US" sz="1700" b="1" dirty="0" err="1"/>
              <a:t>sa</a:t>
            </a:r>
            <a:r>
              <a:rPr lang="en-US" sz="1700" b="1" dirty="0"/>
              <a:t> </a:t>
            </a:r>
            <a:r>
              <a:rPr lang="en-US" sz="1700" b="1" dirty="0" smtClean="0"/>
              <a:t>CRTA-</a:t>
            </a:r>
            <a:r>
              <a:rPr lang="en-US" sz="1700" b="1" dirty="0" err="1" smtClean="0"/>
              <a:t>om</a:t>
            </a:r>
            <a:r>
              <a:rPr lang="en-US" sz="1700" b="1" dirty="0" smtClean="0"/>
              <a:t>, ORCA-</a:t>
            </a:r>
            <a:r>
              <a:rPr lang="en-US" sz="1700" b="1" dirty="0" err="1" smtClean="0"/>
              <a:t>om</a:t>
            </a:r>
            <a:r>
              <a:rPr lang="en-US" sz="1700" b="1" dirty="0" smtClean="0"/>
              <a:t>, </a:t>
            </a:r>
            <a:r>
              <a:rPr lang="en-US" sz="1700" b="1" dirty="0" err="1" smtClean="0"/>
              <a:t>Fondacija</a:t>
            </a:r>
            <a:r>
              <a:rPr lang="en-US" sz="1700" b="1" dirty="0" smtClean="0"/>
              <a:t> </a:t>
            </a:r>
            <a:r>
              <a:rPr lang="en-US" sz="1700" b="1" dirty="0" err="1"/>
              <a:t>Jelena</a:t>
            </a:r>
            <a:r>
              <a:rPr lang="en-US" sz="1700" b="1" dirty="0"/>
              <a:t> </a:t>
            </a:r>
            <a:r>
              <a:rPr lang="en-US" sz="1700" b="1" dirty="0" err="1"/>
              <a:t>Šantić</a:t>
            </a:r>
            <a:r>
              <a:rPr lang="en-US" sz="1700" b="1" dirty="0"/>
              <a:t> i </a:t>
            </a:r>
            <a:r>
              <a:rPr lang="en-US" sz="1700" b="1" dirty="0" err="1"/>
              <a:t>Grupa</a:t>
            </a:r>
            <a:r>
              <a:rPr lang="en-US" sz="1700" b="1" dirty="0"/>
              <a:t> 484 </a:t>
            </a:r>
          </a:p>
          <a:p>
            <a:pPr>
              <a:defRPr/>
            </a:pPr>
            <a:r>
              <a:rPr lang="en-US" sz="1700" b="1" dirty="0" err="1"/>
              <a:t>Donatori</a:t>
            </a:r>
            <a:r>
              <a:rPr lang="en-US" sz="1700" b="1" dirty="0"/>
              <a:t> </a:t>
            </a:r>
            <a:r>
              <a:rPr lang="en-US" sz="1700" b="1" dirty="0" err="1"/>
              <a:t>koji</a:t>
            </a:r>
            <a:r>
              <a:rPr lang="en-US" sz="1700" b="1" dirty="0"/>
              <a:t> </a:t>
            </a:r>
            <a:r>
              <a:rPr lang="en-US" sz="1700" b="1" dirty="0" err="1"/>
              <a:t>podržavaju</a:t>
            </a:r>
            <a:r>
              <a:rPr lang="en-US" sz="1700" b="1" dirty="0"/>
              <a:t> </a:t>
            </a:r>
            <a:r>
              <a:rPr lang="en-US" sz="1700" b="1" dirty="0" err="1"/>
              <a:t>naš</a:t>
            </a:r>
            <a:r>
              <a:rPr lang="en-US" sz="1700" b="1" dirty="0"/>
              <a:t> </a:t>
            </a:r>
            <a:r>
              <a:rPr lang="en-US" sz="1700" b="1" dirty="0" err="1"/>
              <a:t>pristup</a:t>
            </a:r>
            <a:r>
              <a:rPr lang="en-US" sz="1700" b="1" dirty="0"/>
              <a:t>: USAID i EU </a:t>
            </a:r>
          </a:p>
          <a:p>
            <a:pPr marL="0">
              <a:defRPr/>
            </a:pPr>
            <a:endParaRPr lang="en-US" sz="1700" dirty="0"/>
          </a:p>
          <a:p>
            <a:pPr>
              <a:defRPr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169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DODATNE INFORMACIJE 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098964"/>
            <a:ext cx="11270672" cy="3761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Arial" pitchFamily="34" charset="0"/>
              <a:buChar char="•"/>
            </a:pPr>
            <a:r>
              <a:rPr lang="en-US" sz="2800" dirty="0" err="1"/>
              <a:t>Zainteresovani</a:t>
            </a:r>
            <a:r>
              <a:rPr lang="en-US" sz="2800" dirty="0"/>
              <a:t> </a:t>
            </a:r>
            <a:r>
              <a:rPr lang="en-US" sz="2800" dirty="0" err="1"/>
              <a:t>aplikanti</a:t>
            </a:r>
            <a:r>
              <a:rPr lang="en-US" sz="2800" dirty="0"/>
              <a:t> </a:t>
            </a:r>
            <a:r>
              <a:rPr lang="en-US" sz="2800" dirty="0" err="1"/>
              <a:t>mogu</a:t>
            </a:r>
            <a:r>
              <a:rPr lang="en-US" sz="2800" dirty="0"/>
              <a:t> da </a:t>
            </a:r>
            <a:r>
              <a:rPr lang="en-US" sz="2800" dirty="0" err="1"/>
              <a:t>dobiju</a:t>
            </a:r>
            <a:r>
              <a:rPr lang="en-US" sz="2800" dirty="0"/>
              <a:t> </a:t>
            </a:r>
            <a:r>
              <a:rPr lang="en-US" sz="2800" dirty="0" err="1"/>
              <a:t>dodatna</a:t>
            </a:r>
            <a:r>
              <a:rPr lang="en-US" sz="2800" dirty="0"/>
              <a:t> </a:t>
            </a:r>
            <a:r>
              <a:rPr lang="en-US" sz="2800" dirty="0" err="1"/>
              <a:t>pojašnjenja</a:t>
            </a:r>
            <a:r>
              <a:rPr lang="en-US" sz="2800" dirty="0"/>
              <a:t> u </a:t>
            </a:r>
            <a:r>
              <a:rPr lang="en-US" sz="2800" dirty="0" err="1"/>
              <a:t>vezi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konkursom</a:t>
            </a:r>
            <a:r>
              <a:rPr lang="en-US" sz="2800" dirty="0"/>
              <a:t> i </a:t>
            </a:r>
            <a:r>
              <a:rPr lang="en-US" sz="2800" dirty="0" err="1"/>
              <a:t>uslovima</a:t>
            </a:r>
            <a:r>
              <a:rPr lang="en-US" sz="2800" dirty="0"/>
              <a:t> </a:t>
            </a:r>
            <a:r>
              <a:rPr lang="en-US" sz="2800" dirty="0" err="1"/>
              <a:t>podnošenja</a:t>
            </a:r>
            <a:r>
              <a:rPr lang="en-US" sz="2800" dirty="0"/>
              <a:t> </a:t>
            </a:r>
            <a:r>
              <a:rPr lang="en-US" sz="2800" dirty="0" err="1"/>
              <a:t>projektnih</a:t>
            </a:r>
            <a:r>
              <a:rPr lang="en-US" sz="2800" dirty="0"/>
              <a:t> </a:t>
            </a:r>
            <a:r>
              <a:rPr lang="en-US" sz="2800" dirty="0" err="1"/>
              <a:t>ideja</a:t>
            </a:r>
            <a:r>
              <a:rPr lang="en-US" sz="2800" dirty="0"/>
              <a:t> </a:t>
            </a:r>
            <a:r>
              <a:rPr lang="en-US" sz="2800" dirty="0" err="1"/>
              <a:t>postavljanjem</a:t>
            </a:r>
            <a:r>
              <a:rPr lang="en-US" sz="2800" dirty="0"/>
              <a:t> </a:t>
            </a:r>
            <a:r>
              <a:rPr lang="en-US" sz="2800" dirty="0" err="1"/>
              <a:t>pitanja</a:t>
            </a:r>
            <a:r>
              <a:rPr lang="en-US" sz="2800" dirty="0"/>
              <a:t> </a:t>
            </a:r>
            <a:r>
              <a:rPr lang="en-US" sz="2800" dirty="0" err="1"/>
              <a:t>elektronskim</a:t>
            </a:r>
            <a:r>
              <a:rPr lang="en-US" sz="2800" dirty="0"/>
              <a:t> </a:t>
            </a:r>
            <a:r>
              <a:rPr lang="en-US" sz="2800" dirty="0" err="1"/>
              <a:t>putem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adresu</a:t>
            </a:r>
            <a:r>
              <a:rPr lang="en-US" sz="2800" dirty="0"/>
              <a:t> </a:t>
            </a:r>
            <a:r>
              <a:rPr lang="en-US" sz="2800" u="sng" dirty="0" err="1">
                <a:hlinkClick r:id="rId5"/>
              </a:rPr>
              <a:t>podr</a:t>
            </a:r>
            <a:r>
              <a:rPr lang="sr-Latn-RS" sz="2800" u="sng" dirty="0">
                <a:hlinkClick r:id="rId5"/>
              </a:rPr>
              <a:t>ska</a:t>
            </a:r>
            <a:r>
              <a:rPr lang="en-US" sz="2800" u="sng" dirty="0">
                <a:hlinkClick r:id="rId5"/>
              </a:rPr>
              <a:t>@promeni.rs</a:t>
            </a:r>
            <a:r>
              <a:rPr lang="en-US" sz="2800" dirty="0"/>
              <a:t> </a:t>
            </a:r>
            <a:r>
              <a:rPr lang="en-US" sz="2800" dirty="0" err="1"/>
              <a:t>najkasnije</a:t>
            </a:r>
            <a:r>
              <a:rPr lang="en-US" sz="2800" dirty="0"/>
              <a:t> do 18. </a:t>
            </a:r>
            <a:r>
              <a:rPr lang="en-US" sz="2800" dirty="0" err="1"/>
              <a:t>juna</a:t>
            </a:r>
            <a:r>
              <a:rPr lang="en-US" sz="2800" dirty="0"/>
              <a:t> 2021. </a:t>
            </a:r>
            <a:r>
              <a:rPr lang="en-US" sz="2800" dirty="0" err="1"/>
              <a:t>godine</a:t>
            </a:r>
            <a:r>
              <a:rPr lang="en-US" sz="2800" dirty="0"/>
              <a:t> (17h</a:t>
            </a:r>
            <a:r>
              <a:rPr lang="en-US" sz="2800" dirty="0" smtClean="0"/>
              <a:t>)</a:t>
            </a:r>
            <a:r>
              <a:rPr lang="sr-Latn-RS" sz="2800" dirty="0" smtClean="0"/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sr-Latn-RS" sz="28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800" dirty="0" err="1" smtClean="0"/>
              <a:t>Odgovori</a:t>
            </a:r>
            <a:r>
              <a:rPr lang="en-US" sz="2800" dirty="0" smtClean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sva</a:t>
            </a:r>
            <a:r>
              <a:rPr lang="en-US" sz="2800" dirty="0"/>
              <a:t> </a:t>
            </a:r>
            <a:r>
              <a:rPr lang="en-US" sz="2800" dirty="0" err="1"/>
              <a:t>postavljena</a:t>
            </a:r>
            <a:r>
              <a:rPr lang="en-US" sz="2800" dirty="0"/>
              <a:t> </a:t>
            </a:r>
            <a:r>
              <a:rPr lang="en-US" sz="2800" dirty="0" err="1"/>
              <a:t>pitanja</a:t>
            </a:r>
            <a:r>
              <a:rPr lang="en-US" sz="2800" dirty="0"/>
              <a:t> </a:t>
            </a:r>
            <a:r>
              <a:rPr lang="en-US" sz="2800" dirty="0" err="1"/>
              <a:t>biće</a:t>
            </a:r>
            <a:r>
              <a:rPr lang="en-US" sz="2800" dirty="0"/>
              <a:t> </a:t>
            </a:r>
            <a:r>
              <a:rPr lang="en-US" sz="2800" dirty="0" err="1"/>
              <a:t>javno</a:t>
            </a:r>
            <a:r>
              <a:rPr lang="en-US" sz="2800" dirty="0"/>
              <a:t> </a:t>
            </a:r>
            <a:r>
              <a:rPr lang="en-US" sz="2800" dirty="0" err="1"/>
              <a:t>objavljeni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platformi</a:t>
            </a:r>
            <a:r>
              <a:rPr lang="en-US" sz="2800" dirty="0"/>
              <a:t> promeni.rs </a:t>
            </a:r>
            <a:r>
              <a:rPr lang="en-US" sz="2800" dirty="0" err="1"/>
              <a:t>najkasnije</a:t>
            </a:r>
            <a:r>
              <a:rPr lang="en-US" sz="2800" dirty="0"/>
              <a:t> do 24.juna 2021.godine. </a:t>
            </a:r>
            <a:endParaRPr lang="sr-Latn-RS" sz="2800" dirty="0" smtClean="0"/>
          </a:p>
          <a:p>
            <a:pPr marL="342900" lvl="0" indent="-342900" algn="l">
              <a:buFont typeface="Arial" pitchFamily="34" charset="0"/>
              <a:buChar char="•"/>
            </a:pPr>
            <a:endParaRPr lang="sr-Latn-RS" sz="2000" b="1" u="sng" dirty="0"/>
          </a:p>
        </p:txBody>
      </p:sp>
    </p:spTree>
    <p:extLst>
      <p:ext uri="{BB962C8B-B14F-4D97-AF65-F5344CB8AC3E}">
        <p14:creationId xmlns:p14="http://schemas.microsoft.com/office/powerpoint/2010/main" val="18888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VAŠA PITANJA </a:t>
            </a:r>
            <a:endParaRPr lang="en-US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098964"/>
            <a:ext cx="11270672" cy="3761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sr-Latn-RS" sz="3800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0272" y="2322415"/>
            <a:ext cx="3034145" cy="4045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4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77A147A-9ED8-46B4-8660-1B3C2AA880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A7E37-5D30-754A-8D58-7F8C4A45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x-none" sz="4600"/>
              <a:t>Institucionalni grant 2021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="" xmlns:a16="http://schemas.microsoft.com/office/drawing/2014/main" id="{5D6C15A0-C087-4593-8414-2B4EC1CDC3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8547F5-6E81-C548-BAB0-865EDA6A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Z</a:t>
            </a:r>
            <a:r>
              <a:rPr lang="x-none" sz="2200" dirty="0"/>
              <a:t>a institucionalni razvoj inicijative</a:t>
            </a:r>
          </a:p>
          <a:p>
            <a:endParaRPr lang="x-none" sz="2200" dirty="0"/>
          </a:p>
          <a:p>
            <a:r>
              <a:rPr lang="x-none" sz="2200" dirty="0">
                <a:solidFill>
                  <a:srgbClr val="FF0000"/>
                </a:solidFill>
              </a:rPr>
              <a:t>Ne za institucionalni razvoj organizacije</a:t>
            </a:r>
          </a:p>
          <a:p>
            <a:endParaRPr lang="x-none" sz="2200" dirty="0"/>
          </a:p>
          <a:p>
            <a:r>
              <a:rPr lang="x-none" sz="2200" dirty="0"/>
              <a:t>Na ovaj način podržavamo institucionalni razvoj kroz konkretno delovanje na mobilizaciji resursa zajednice, a ne kroz procese planiranja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2FB2CA-03DA-4646-9339-DDE356CFC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B9FB4F-252C-ED41-B910-5E1E90A2D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9C7D41-F199-1347-97C7-5CAC7FA261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F9D776F-DA8C-A443-BC81-58A7A85C08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448086"/>
              </p:ext>
            </p:extLst>
          </p:nvPr>
        </p:nvGraphicFramePr>
        <p:xfrm>
          <a:off x="2032000" y="1179095"/>
          <a:ext cx="8128000" cy="495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34E6F4-F254-3440-A6D2-E1047A56D263}"/>
              </a:ext>
            </a:extLst>
          </p:cNvPr>
          <p:cNvSpPr txBox="1"/>
          <p:nvPr/>
        </p:nvSpPr>
        <p:spPr>
          <a:xfrm>
            <a:off x="3789583" y="6138333"/>
            <a:ext cx="1029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dirty="0"/>
              <a:t>STRATEŠKI RAZVOJ ORGANIZACIJE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886170E-6B0F-3F4B-8C7E-35A9737A27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2AD31F-9C37-8649-8446-6278A07E2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66A88D-8CA3-8C4D-B59F-B505B39C4E1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5A2C5700-26EC-244C-90F5-3F7F3307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5 -0.03889 L -0.02435 -0.090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CDAFF4C0-16CD-B747-8144-CC6798A29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2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01898 L 0.02695 -0.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7E5841BB-CBA8-6A4D-8885-2A6CCA25A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EE16B2-5933-6944-943F-DA103577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x-none" sz="6000">
                <a:solidFill>
                  <a:schemeClr val="accent5"/>
                </a:solidFill>
              </a:rPr>
              <a:t>4 tipa resursa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72C85A9F-0F7E-4AEA-921D-91BAF82206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89082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43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7F07E-3725-7F4B-8730-5B9AB663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x-none" sz="6000">
                <a:solidFill>
                  <a:schemeClr val="accent5"/>
                </a:solidFill>
              </a:rPr>
              <a:t>Pristup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1A845B69-B8A2-4025-9094-4F1320BE3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13124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28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517A47C-B2E5-4B79-8061-D74B1311A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C505E780-2083-4CB5-A42A-5E0E2908EC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="" xmlns:a16="http://schemas.microsoft.com/office/drawing/2014/main" id="{D2C0AE1C-0118-41AE-8A10-7CDCBF10E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F2BEFC-93B2-FB4E-A5B5-32EE5E85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9914590" cy="452628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LOKALNI POZIV ZA EU: 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INSTITUCIONALNI GRANTOVI </a:t>
            </a:r>
            <a:endParaRPr lang="x-none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63EEC44-1BA3-44ED-81FC-A644B04B2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56BA40B-D752-7048-BF51-F9A7D4B74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A773E59-F02D-DF41-9F04-27E2CAF90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0A51DA-981A-FB46-AB00-2AD86BE70A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FOKUS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CILJEVI</a:t>
            </a:r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PODRŠKE –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Instutucionalni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grantovi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511426"/>
            <a:ext cx="11270672" cy="35568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2200" dirty="0" err="1"/>
              <a:t>Fokus</a:t>
            </a:r>
            <a:r>
              <a:rPr lang="en-US" sz="2200" dirty="0"/>
              <a:t> </a:t>
            </a:r>
            <a:r>
              <a:rPr lang="en-US" sz="2200" dirty="0" err="1"/>
              <a:t>podrške</a:t>
            </a:r>
            <a:r>
              <a:rPr lang="en-US" sz="2200" dirty="0"/>
              <a:t> u </a:t>
            </a:r>
            <a:r>
              <a:rPr lang="en-US" sz="2200" dirty="0" err="1"/>
              <a:t>okviru</a:t>
            </a:r>
            <a:r>
              <a:rPr lang="en-US" sz="2200" dirty="0"/>
              <a:t> </a:t>
            </a:r>
            <a:r>
              <a:rPr lang="en-US" sz="2200" dirty="0" err="1"/>
              <a:t>konkursa</a:t>
            </a:r>
            <a:r>
              <a:rPr lang="en-US" sz="2200" dirty="0"/>
              <a:t> „</a:t>
            </a:r>
            <a:r>
              <a:rPr lang="en-US" sz="2200" dirty="0" err="1"/>
              <a:t>Institucionalni</a:t>
            </a:r>
            <a:r>
              <a:rPr lang="en-US" sz="2200" dirty="0"/>
              <a:t> </a:t>
            </a:r>
            <a:r>
              <a:rPr lang="en-US" sz="2200" dirty="0" err="1"/>
              <a:t>grantovi</a:t>
            </a:r>
            <a:r>
              <a:rPr lang="en-US" sz="2200" dirty="0"/>
              <a:t>“ je </a:t>
            </a:r>
            <a:r>
              <a:rPr lang="en-US" sz="2200" dirty="0" err="1"/>
              <a:t>usmeren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b="1" dirty="0" err="1"/>
              <a:t>strateški</a:t>
            </a:r>
            <a:r>
              <a:rPr lang="en-US" sz="2200" b="1" dirty="0"/>
              <a:t>, </a:t>
            </a:r>
            <a:r>
              <a:rPr lang="en-US" sz="2200" b="1" dirty="0" err="1"/>
              <a:t>programski</a:t>
            </a:r>
            <a:r>
              <a:rPr lang="en-US" sz="2200" b="1" dirty="0"/>
              <a:t> i </a:t>
            </a:r>
            <a:r>
              <a:rPr lang="en-US" sz="2200" b="1" dirty="0" err="1"/>
              <a:t>finansijski</a:t>
            </a:r>
            <a:r>
              <a:rPr lang="en-US" sz="2200" b="1" dirty="0"/>
              <a:t> </a:t>
            </a:r>
            <a:r>
              <a:rPr lang="en-US" sz="2200" b="1" dirty="0" err="1"/>
              <a:t>razvoj</a:t>
            </a:r>
            <a:r>
              <a:rPr lang="en-US" sz="2200" b="1" dirty="0"/>
              <a:t> </a:t>
            </a:r>
            <a:r>
              <a:rPr lang="en-US" sz="2200" dirty="0" err="1"/>
              <a:t>autentičnih</a:t>
            </a:r>
            <a:r>
              <a:rPr lang="en-US" sz="2200" dirty="0"/>
              <a:t> </a:t>
            </a:r>
            <a:r>
              <a:rPr lang="en-US" sz="2200" dirty="0" err="1"/>
              <a:t>lokalnih</a:t>
            </a:r>
            <a:r>
              <a:rPr lang="en-US" sz="2200" dirty="0"/>
              <a:t> </a:t>
            </a:r>
            <a:r>
              <a:rPr lang="en-US" sz="2200" dirty="0" err="1"/>
              <a:t>inicijativa</a:t>
            </a:r>
            <a:r>
              <a:rPr lang="en-US" sz="2200" dirty="0"/>
              <a:t> u </a:t>
            </a:r>
            <a:r>
              <a:rPr lang="en-US" sz="2200" dirty="0" err="1"/>
              <a:t>oblasti</a:t>
            </a:r>
            <a:r>
              <a:rPr lang="en-US" sz="2200" dirty="0"/>
              <a:t> </a:t>
            </a:r>
            <a:r>
              <a:rPr lang="en-US" sz="2200" dirty="0" err="1"/>
              <a:t>vladavine</a:t>
            </a:r>
            <a:r>
              <a:rPr lang="en-US" sz="2200" dirty="0"/>
              <a:t> </a:t>
            </a:r>
            <a:r>
              <a:rPr lang="en-US" sz="2200" dirty="0" err="1"/>
              <a:t>prava</a:t>
            </a:r>
            <a:r>
              <a:rPr lang="en-US" sz="2200" dirty="0"/>
              <a:t> i </a:t>
            </a:r>
            <a:r>
              <a:rPr lang="en-US" sz="2200" dirty="0" err="1"/>
              <a:t>kulturne</a:t>
            </a:r>
            <a:r>
              <a:rPr lang="en-US" sz="2200" dirty="0"/>
              <a:t> </a:t>
            </a:r>
            <a:r>
              <a:rPr lang="en-US" sz="2200" dirty="0" err="1"/>
              <a:t>raznolikosti</a:t>
            </a:r>
            <a:r>
              <a:rPr lang="en-US" sz="2200" dirty="0"/>
              <a:t>.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r-Latn-RS" sz="2200" dirty="0" smtClean="0"/>
              <a:t>Očekuje se da inicijative koje se prijavljuju za podršku u okviru konkursa imaju izgrađane kapacitete u pogledu </a:t>
            </a:r>
            <a:r>
              <a:rPr lang="sr-Latn-RS" sz="2200" b="1" dirty="0" smtClean="0"/>
              <a:t>ljudskih resursa, strateškog i programskog razvoja </a:t>
            </a:r>
            <a:r>
              <a:rPr lang="sr-Latn-RS" sz="2200" dirty="0" smtClean="0"/>
              <a:t>kao i </a:t>
            </a:r>
            <a:r>
              <a:rPr lang="sr-Latn-RS" sz="2200" b="1" dirty="0" smtClean="0"/>
              <a:t>jasno postavljenu viziju promene </a:t>
            </a:r>
            <a:r>
              <a:rPr lang="sr-Latn-RS" sz="2200" dirty="0" smtClean="0"/>
              <a:t>koja odslikava njihov razvoj zajednice.</a:t>
            </a:r>
            <a:endParaRPr lang="en-US" sz="22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sr-Latn-RS" sz="2200" dirty="0"/>
              <a:t>Glavni cilj naše podrške je izgradnja </a:t>
            </a:r>
            <a:r>
              <a:rPr lang="en-US" sz="2200" dirty="0" err="1"/>
              <a:t>stabilnih</a:t>
            </a:r>
            <a:r>
              <a:rPr lang="en-US" sz="2200" dirty="0"/>
              <a:t>, </a:t>
            </a:r>
            <a:r>
              <a:rPr lang="en-US" sz="2200" dirty="0" err="1"/>
              <a:t>kontinuiranih</a:t>
            </a:r>
            <a:r>
              <a:rPr lang="en-US" sz="2200" dirty="0"/>
              <a:t> i </a:t>
            </a:r>
            <a:r>
              <a:rPr lang="en-US" sz="2200" dirty="0" err="1"/>
              <a:t>održivih</a:t>
            </a:r>
            <a:r>
              <a:rPr lang="en-US" sz="2200" dirty="0"/>
              <a:t> </a:t>
            </a:r>
            <a:r>
              <a:rPr lang="en-US" sz="2200" dirty="0" err="1"/>
              <a:t>usluga</a:t>
            </a:r>
            <a:r>
              <a:rPr lang="en-US" sz="2200" dirty="0"/>
              <a:t>, </a:t>
            </a:r>
            <a:r>
              <a:rPr lang="en-US" sz="2200" dirty="0" err="1"/>
              <a:t>servisa</a:t>
            </a:r>
            <a:r>
              <a:rPr lang="en-US" sz="2200" dirty="0"/>
              <a:t>, </a:t>
            </a:r>
            <a:r>
              <a:rPr lang="en-US" sz="2200" dirty="0" err="1"/>
              <a:t>programa</a:t>
            </a:r>
            <a:r>
              <a:rPr lang="en-US" sz="2200" dirty="0"/>
              <a:t> i </a:t>
            </a:r>
            <a:r>
              <a:rPr lang="en-US" sz="2200" dirty="0" err="1"/>
              <a:t>resursa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organizacije</a:t>
            </a:r>
            <a:r>
              <a:rPr lang="en-US" sz="2200" dirty="0"/>
              <a:t> nude </a:t>
            </a:r>
            <a:r>
              <a:rPr lang="en-US" sz="2200" dirty="0" err="1"/>
              <a:t>građanima</a:t>
            </a:r>
            <a:r>
              <a:rPr lang="en-US" sz="2200" dirty="0"/>
              <a:t>, </a:t>
            </a:r>
            <a:r>
              <a:rPr lang="en-US" sz="2200" dirty="0" err="1"/>
              <a:t>razvijaju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građane</a:t>
            </a:r>
            <a:r>
              <a:rPr lang="en-US" sz="2200" dirty="0"/>
              <a:t> i </a:t>
            </a:r>
            <a:r>
              <a:rPr lang="en-US" sz="2200" dirty="0" err="1"/>
              <a:t>kojima</a:t>
            </a:r>
            <a:r>
              <a:rPr lang="en-US" sz="2200" dirty="0"/>
              <a:t> se </a:t>
            </a:r>
            <a:r>
              <a:rPr lang="en-US" sz="2200" dirty="0" err="1"/>
              <a:t>omogućava</a:t>
            </a:r>
            <a:r>
              <a:rPr lang="en-US" sz="2200" dirty="0"/>
              <a:t> </a:t>
            </a:r>
            <a:r>
              <a:rPr lang="en-US" sz="2200" dirty="0" err="1"/>
              <a:t>dugoročna</a:t>
            </a:r>
            <a:r>
              <a:rPr lang="en-US" sz="2200" dirty="0"/>
              <a:t> </a:t>
            </a:r>
            <a:r>
              <a:rPr lang="en-US" sz="2200" dirty="0" err="1"/>
              <a:t>pozitivna</a:t>
            </a:r>
            <a:r>
              <a:rPr lang="en-US" sz="2200" dirty="0"/>
              <a:t> </a:t>
            </a:r>
            <a:r>
              <a:rPr lang="en-US" sz="2200" dirty="0" err="1"/>
              <a:t>promena</a:t>
            </a:r>
            <a:r>
              <a:rPr lang="en-US" sz="2200" dirty="0"/>
              <a:t> i </a:t>
            </a:r>
            <a:r>
              <a:rPr lang="en-US" sz="2200" dirty="0" err="1"/>
              <a:t>poboljšanje</a:t>
            </a:r>
            <a:r>
              <a:rPr lang="en-US" sz="2200" dirty="0"/>
              <a:t> </a:t>
            </a:r>
            <a:r>
              <a:rPr lang="en-US" sz="2200" dirty="0" err="1"/>
              <a:t>vladavine</a:t>
            </a:r>
            <a:r>
              <a:rPr lang="en-US" sz="2200" dirty="0"/>
              <a:t> </a:t>
            </a:r>
            <a:r>
              <a:rPr lang="en-US" sz="2200" dirty="0" err="1"/>
              <a:t>prava</a:t>
            </a:r>
            <a:r>
              <a:rPr lang="en-US" sz="2200" dirty="0"/>
              <a:t> i </a:t>
            </a:r>
            <a:r>
              <a:rPr lang="en-US" sz="2200" dirty="0" err="1"/>
              <a:t>promocije</a:t>
            </a:r>
            <a:r>
              <a:rPr lang="en-US" sz="2200" dirty="0"/>
              <a:t> </a:t>
            </a:r>
            <a:r>
              <a:rPr lang="en-US" sz="2200" dirty="0" err="1"/>
              <a:t>kulturne</a:t>
            </a:r>
            <a:r>
              <a:rPr lang="en-US" sz="2200" dirty="0"/>
              <a:t> </a:t>
            </a:r>
            <a:r>
              <a:rPr lang="en-US" sz="2200" dirty="0" err="1"/>
              <a:t>raznolikosti</a:t>
            </a:r>
            <a:r>
              <a:rPr lang="en-US" sz="2200" dirty="0"/>
              <a:t> u </a:t>
            </a:r>
            <a:r>
              <a:rPr lang="en-US" sz="2200" dirty="0" err="1"/>
              <a:t>društvu</a:t>
            </a:r>
            <a:r>
              <a:rPr lang="en-US" sz="2200" dirty="0"/>
              <a:t>. </a:t>
            </a:r>
            <a:endParaRPr lang="en-US" sz="2200" dirty="0" smtClean="0"/>
          </a:p>
          <a:p>
            <a:pPr algn="l"/>
            <a:r>
              <a:rPr lang="sr-Latn-R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72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688066-882F-D147-86E6-DC4B2D4C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7"/>
          <a:stretch/>
        </p:blipFill>
        <p:spPr>
          <a:xfrm>
            <a:off x="6096000" y="1"/>
            <a:ext cx="6487220" cy="158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718F66-87F2-C849-AE8C-6521D1EF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216"/>
            <a:ext cx="17025257" cy="120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6BEA04-5BCE-2D41-B8AF-C36DF9D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77"/>
          <a:stretch/>
        </p:blipFill>
        <p:spPr>
          <a:xfrm>
            <a:off x="-414240" y="1"/>
            <a:ext cx="4812069" cy="163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746" y="1408699"/>
            <a:ext cx="11042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OČEKIVANI </a:t>
            </a:r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REZULTATI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Instutucionalni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grantovi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5746" y="2511426"/>
            <a:ext cx="11270672" cy="355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err="1"/>
              <a:t>Rezultat</a:t>
            </a:r>
            <a:r>
              <a:rPr lang="en-US" sz="2600" dirty="0"/>
              <a:t> </a:t>
            </a:r>
            <a:r>
              <a:rPr lang="en-US" sz="2600" dirty="0" err="1"/>
              <a:t>podržanih</a:t>
            </a:r>
            <a:r>
              <a:rPr lang="en-US" sz="2600" dirty="0"/>
              <a:t> </a:t>
            </a:r>
            <a:r>
              <a:rPr lang="en-US" sz="2600" dirty="0" err="1"/>
              <a:t>inicijativa</a:t>
            </a:r>
            <a:r>
              <a:rPr lang="en-US" sz="2600" dirty="0"/>
              <a:t> </a:t>
            </a:r>
            <a:r>
              <a:rPr lang="en-US" sz="2600" dirty="0" err="1"/>
              <a:t>treba</a:t>
            </a:r>
            <a:r>
              <a:rPr lang="en-US" sz="2600" dirty="0"/>
              <a:t> da </a:t>
            </a:r>
            <a:r>
              <a:rPr lang="en-US" sz="2600" dirty="0" err="1"/>
              <a:t>bude</a:t>
            </a:r>
            <a:r>
              <a:rPr lang="en-US" sz="2600" dirty="0"/>
              <a:t> </a:t>
            </a:r>
            <a:r>
              <a:rPr lang="en-US" sz="2600" b="1" dirty="0" err="1"/>
              <a:t>unapređeni</a:t>
            </a:r>
            <a:r>
              <a:rPr lang="en-US" sz="2600" b="1" dirty="0"/>
              <a:t> </a:t>
            </a:r>
            <a:r>
              <a:rPr lang="en-US" sz="2600" b="1" dirty="0" err="1"/>
              <a:t>mehanizmi</a:t>
            </a:r>
            <a:r>
              <a:rPr lang="en-US" sz="2600" b="1" dirty="0"/>
              <a:t> i </a:t>
            </a:r>
            <a:r>
              <a:rPr lang="en-US" sz="2600" b="1" dirty="0" err="1"/>
              <a:t>prakse</a:t>
            </a:r>
            <a:r>
              <a:rPr lang="en-US" sz="2600" b="1" dirty="0"/>
              <a:t> </a:t>
            </a:r>
            <a:r>
              <a:rPr lang="en-US" sz="2600" b="1" dirty="0" err="1"/>
              <a:t>za</a:t>
            </a:r>
            <a:r>
              <a:rPr lang="en-US" sz="2600" b="1" dirty="0"/>
              <a:t> </a:t>
            </a:r>
            <a:r>
              <a:rPr lang="en-US" sz="2600" b="1" dirty="0" err="1"/>
              <a:t>stabilan</a:t>
            </a:r>
            <a:r>
              <a:rPr lang="en-US" sz="2600" b="1" dirty="0"/>
              <a:t> rad i </a:t>
            </a:r>
            <a:r>
              <a:rPr lang="en-US" sz="2600" b="1" dirty="0" err="1"/>
              <a:t>održivost</a:t>
            </a:r>
            <a:r>
              <a:rPr lang="en-US" sz="2600" b="1" dirty="0"/>
              <a:t>  </a:t>
            </a:r>
            <a:r>
              <a:rPr lang="en-US" sz="2600" b="1" dirty="0" err="1"/>
              <a:t>već</a:t>
            </a:r>
            <a:r>
              <a:rPr lang="en-US" sz="2600" b="1" dirty="0"/>
              <a:t> </a:t>
            </a:r>
            <a:r>
              <a:rPr lang="en-US" sz="2600" b="1" dirty="0" err="1"/>
              <a:t>formiranih</a:t>
            </a:r>
            <a:r>
              <a:rPr lang="en-US" sz="2600" b="1" dirty="0"/>
              <a:t> </a:t>
            </a:r>
            <a:r>
              <a:rPr lang="en-US" sz="2600" dirty="0" err="1"/>
              <a:t>društvenih</a:t>
            </a:r>
            <a:r>
              <a:rPr lang="en-US" sz="2600" dirty="0"/>
              <a:t> </a:t>
            </a:r>
            <a:r>
              <a:rPr lang="en-US" sz="2600" dirty="0" err="1"/>
              <a:t>centara</a:t>
            </a:r>
            <a:r>
              <a:rPr lang="en-US" sz="2600" dirty="0"/>
              <a:t> i/</a:t>
            </a:r>
            <a:r>
              <a:rPr lang="en-US" sz="2600" dirty="0" err="1"/>
              <a:t>ili</a:t>
            </a:r>
            <a:r>
              <a:rPr lang="en-US" sz="2600" dirty="0"/>
              <a:t> </a:t>
            </a:r>
            <a:r>
              <a:rPr lang="en-US" sz="2600" dirty="0" err="1"/>
              <a:t>usluga</a:t>
            </a:r>
            <a:r>
              <a:rPr lang="en-US" sz="2600" dirty="0"/>
              <a:t>, </a:t>
            </a:r>
            <a:r>
              <a:rPr lang="en-US" sz="2600" dirty="0" err="1"/>
              <a:t>servisa</a:t>
            </a:r>
            <a:r>
              <a:rPr lang="en-US" sz="2600" dirty="0"/>
              <a:t>, </a:t>
            </a:r>
            <a:r>
              <a:rPr lang="en-US" sz="2600" dirty="0" err="1"/>
              <a:t>programa</a:t>
            </a:r>
            <a:r>
              <a:rPr lang="en-US" sz="2600" dirty="0"/>
              <a:t> i </a:t>
            </a:r>
            <a:r>
              <a:rPr lang="en-US" sz="2600" dirty="0" err="1"/>
              <a:t>resursa</a:t>
            </a:r>
            <a:r>
              <a:rPr lang="en-US" sz="2600" dirty="0"/>
              <a:t> </a:t>
            </a:r>
            <a:r>
              <a:rPr lang="en-US" sz="2600" dirty="0" err="1"/>
              <a:t>koji</a:t>
            </a:r>
            <a:r>
              <a:rPr lang="en-US" sz="2600" dirty="0"/>
              <a:t> </a:t>
            </a:r>
            <a:r>
              <a:rPr lang="en-US" sz="2600" dirty="0" err="1"/>
              <a:t>će</a:t>
            </a:r>
            <a:r>
              <a:rPr lang="en-US" sz="2600" dirty="0"/>
              <a:t> </a:t>
            </a:r>
            <a:r>
              <a:rPr lang="en-US" sz="2600" dirty="0" err="1"/>
              <a:t>kontinuirano</a:t>
            </a:r>
            <a:r>
              <a:rPr lang="en-US" sz="2600" dirty="0"/>
              <a:t> </a:t>
            </a:r>
            <a:r>
              <a:rPr lang="en-US" sz="2600" dirty="0" err="1"/>
              <a:t>raditi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obezbeđivanju</a:t>
            </a:r>
            <a:r>
              <a:rPr lang="en-US" sz="2600" dirty="0"/>
              <a:t> </a:t>
            </a:r>
            <a:r>
              <a:rPr lang="en-US" sz="2600" dirty="0" err="1"/>
              <a:t>razvoja</a:t>
            </a:r>
            <a:r>
              <a:rPr lang="en-US" sz="2600" dirty="0"/>
              <a:t> </a:t>
            </a:r>
            <a:r>
              <a:rPr lang="en-US" sz="2600" dirty="0" err="1"/>
              <a:t>zajednica</a:t>
            </a:r>
            <a:r>
              <a:rPr lang="en-US" sz="2600" dirty="0"/>
              <a:t> </a:t>
            </a:r>
            <a:r>
              <a:rPr lang="en-US" sz="2600" dirty="0" err="1"/>
              <a:t>kroz</a:t>
            </a:r>
            <a:r>
              <a:rPr lang="en-US" sz="2600" dirty="0"/>
              <a:t> </a:t>
            </a:r>
            <a:r>
              <a:rPr lang="en-US" sz="2600" dirty="0" err="1"/>
              <a:t>aktivnosti</a:t>
            </a:r>
            <a:r>
              <a:rPr lang="en-US" sz="2600" dirty="0"/>
              <a:t> </a:t>
            </a:r>
            <a:r>
              <a:rPr lang="en-US" sz="2600" dirty="0" err="1"/>
              <a:t>koje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zasnovane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potrebama</a:t>
            </a:r>
            <a:r>
              <a:rPr lang="en-US" sz="2600" dirty="0"/>
              <a:t> </a:t>
            </a:r>
            <a:r>
              <a:rPr lang="en-US" sz="2600" dirty="0" err="1"/>
              <a:t>građana</a:t>
            </a:r>
            <a:r>
              <a:rPr lang="en-US" sz="2600" dirty="0"/>
              <a:t> a </a:t>
            </a:r>
            <a:r>
              <a:rPr lang="en-US" sz="2600" dirty="0" err="1"/>
              <a:t>koje</a:t>
            </a:r>
            <a:r>
              <a:rPr lang="en-US" sz="2600" dirty="0"/>
              <a:t> </a:t>
            </a:r>
            <a:r>
              <a:rPr lang="en-US" sz="2600" dirty="0" err="1"/>
              <a:t>promovišu</a:t>
            </a:r>
            <a:r>
              <a:rPr lang="en-US" sz="2600" dirty="0"/>
              <a:t> </a:t>
            </a:r>
            <a:r>
              <a:rPr lang="en-US" sz="2600" dirty="0" err="1"/>
              <a:t>vrednosti</a:t>
            </a:r>
            <a:r>
              <a:rPr lang="en-US" sz="2600" dirty="0"/>
              <a:t> </a:t>
            </a:r>
            <a:r>
              <a:rPr lang="en-US" sz="2600" dirty="0" err="1"/>
              <a:t>solidarnosti</a:t>
            </a:r>
            <a:r>
              <a:rPr lang="en-US" sz="2600" dirty="0"/>
              <a:t>, </a:t>
            </a:r>
            <a:r>
              <a:rPr lang="en-US" sz="2600" dirty="0" err="1"/>
              <a:t>transparetnosti</a:t>
            </a:r>
            <a:r>
              <a:rPr lang="en-US" sz="2600" dirty="0"/>
              <a:t>, </a:t>
            </a:r>
            <a:r>
              <a:rPr lang="en-US" sz="2600" dirty="0" err="1"/>
              <a:t>participativnosti</a:t>
            </a:r>
            <a:r>
              <a:rPr lang="en-US" sz="2600" dirty="0"/>
              <a:t>, </a:t>
            </a:r>
            <a:r>
              <a:rPr lang="en-US" sz="2600" dirty="0" err="1"/>
              <a:t>uvažavanje</a:t>
            </a:r>
            <a:r>
              <a:rPr lang="en-US" sz="2600" dirty="0"/>
              <a:t> </a:t>
            </a:r>
            <a:r>
              <a:rPr lang="en-US" sz="2600" dirty="0" err="1"/>
              <a:t>različitosti</a:t>
            </a:r>
            <a:r>
              <a:rPr lang="en-US" sz="2600" dirty="0"/>
              <a:t>, </a:t>
            </a:r>
            <a:r>
              <a:rPr lang="en-US" sz="2600" dirty="0" err="1"/>
              <a:t>odgovornosti</a:t>
            </a:r>
            <a:r>
              <a:rPr lang="en-US" sz="2600" dirty="0"/>
              <a:t>, </a:t>
            </a:r>
            <a:r>
              <a:rPr lang="en-US" sz="2600" dirty="0" err="1"/>
              <a:t>vladavine</a:t>
            </a:r>
            <a:r>
              <a:rPr lang="en-US" sz="2600" dirty="0"/>
              <a:t> </a:t>
            </a:r>
            <a:r>
              <a:rPr lang="en-US" sz="2600" dirty="0" err="1"/>
              <a:t>prava</a:t>
            </a:r>
            <a:r>
              <a:rPr lang="en-US" sz="2600" dirty="0"/>
              <a:t> i </a:t>
            </a:r>
            <a:r>
              <a:rPr lang="en-US" sz="2600" dirty="0" err="1"/>
              <a:t>kulturne</a:t>
            </a:r>
            <a:r>
              <a:rPr lang="en-US" sz="2600" dirty="0"/>
              <a:t> </a:t>
            </a:r>
            <a:r>
              <a:rPr lang="en-US" sz="2600" dirty="0" err="1" smtClean="0"/>
              <a:t>raznolikosti</a:t>
            </a:r>
            <a:r>
              <a:rPr lang="en-US" sz="26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r-Latn-RS" sz="2600" b="1" dirty="0" smtClean="0"/>
              <a:t>Posebna </a:t>
            </a:r>
            <a:r>
              <a:rPr lang="sr-Latn-RS" sz="2600" b="1" dirty="0"/>
              <a:t>pažnja </a:t>
            </a:r>
            <a:r>
              <a:rPr lang="sr-Latn-RS" sz="2600" dirty="0"/>
              <a:t>će biti posvećena </a:t>
            </a:r>
            <a:r>
              <a:rPr lang="sr-Latn-RS" sz="2600" b="1" dirty="0"/>
              <a:t>održivosti društvenih centara i servisa u zajednici kroz njihovo </a:t>
            </a:r>
            <a:r>
              <a:rPr lang="sr-Latn-RS" sz="2600" b="1" u="sng" dirty="0"/>
              <a:t>strateško, programsko i finansijsko razvijanje. </a:t>
            </a:r>
            <a:endParaRPr lang="en-US" sz="2600" b="1" u="sng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u="sng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sr-Latn-RS" sz="2000" b="1" u="sng" dirty="0"/>
          </a:p>
        </p:txBody>
      </p:sp>
    </p:spTree>
    <p:extLst>
      <p:ext uri="{BB962C8B-B14F-4D97-AF65-F5344CB8AC3E}">
        <p14:creationId xmlns:p14="http://schemas.microsoft.com/office/powerpoint/2010/main" val="36053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1344</Words>
  <Application>Microsoft Office PowerPoint</Application>
  <PresentationFormat>Custom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LOKALNI POZIV ZA EU   ORIJENATACIONA SESIJA: INSTITUCIONALNI GRANTOVI 16.jun  2021.godine  </vt:lpstr>
      <vt:lpstr>PowerPoint Presentation</vt:lpstr>
      <vt:lpstr>Institucionalni grant 2021</vt:lpstr>
      <vt:lpstr>PowerPoint Presentation</vt:lpstr>
      <vt:lpstr>4 tipa resursa</vt:lpstr>
      <vt:lpstr>Pristup</vt:lpstr>
      <vt:lpstr>LOKALNI POZIV ZA EU:  INSTITUCIONALNI GRANTOVI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Mladen Jovanovic</dc:creator>
  <cp:lastModifiedBy>ismail - [2010]</cp:lastModifiedBy>
  <cp:revision>17</cp:revision>
  <dcterms:created xsi:type="dcterms:W3CDTF">2021-06-15T07:06:54Z</dcterms:created>
  <dcterms:modified xsi:type="dcterms:W3CDTF">2021-06-16T13:58:38Z</dcterms:modified>
</cp:coreProperties>
</file>